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7"/>
  </p:handoutMasterIdLst>
  <p:sldIdLst>
    <p:sldId id="318" r:id="rId3"/>
    <p:sldId id="262" r:id="rId5"/>
    <p:sldId id="321" r:id="rId6"/>
    <p:sldId id="323" r:id="rId7"/>
    <p:sldId id="258" r:id="rId8"/>
    <p:sldId id="324" r:id="rId9"/>
    <p:sldId id="300" r:id="rId10"/>
    <p:sldId id="303" r:id="rId11"/>
    <p:sldId id="357" r:id="rId12"/>
    <p:sldId id="353" r:id="rId13"/>
    <p:sldId id="352" r:id="rId14"/>
    <p:sldId id="354" r:id="rId15"/>
    <p:sldId id="355" r:id="rId16"/>
    <p:sldId id="315" r:id="rId17"/>
    <p:sldId id="379" r:id="rId18"/>
    <p:sldId id="380" r:id="rId19"/>
    <p:sldId id="320" r:id="rId20"/>
    <p:sldId id="304" r:id="rId21"/>
    <p:sldId id="309" r:id="rId22"/>
    <p:sldId id="356" r:id="rId23"/>
    <p:sldId id="358" r:id="rId24"/>
    <p:sldId id="359" r:id="rId25"/>
    <p:sldId id="360" r:id="rId26"/>
    <p:sldId id="361" r:id="rId27"/>
    <p:sldId id="362" r:id="rId28"/>
    <p:sldId id="363" r:id="rId29"/>
    <p:sldId id="364" r:id="rId30"/>
    <p:sldId id="408" r:id="rId31"/>
    <p:sldId id="409" r:id="rId32"/>
    <p:sldId id="365" r:id="rId33"/>
    <p:sldId id="366" r:id="rId34"/>
    <p:sldId id="367" r:id="rId35"/>
    <p:sldId id="369" r:id="rId36"/>
    <p:sldId id="368" r:id="rId37"/>
    <p:sldId id="406" r:id="rId38"/>
    <p:sldId id="381" r:id="rId39"/>
    <p:sldId id="319" r:id="rId40"/>
    <p:sldId id="382" r:id="rId41"/>
    <p:sldId id="383" r:id="rId42"/>
    <p:sldId id="384" r:id="rId43"/>
    <p:sldId id="326" r:id="rId44"/>
    <p:sldId id="405" r:id="rId45"/>
    <p:sldId id="311" r:id="rId4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波 赵" initials="春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DD41"/>
    <a:srgbClr val="3D504B"/>
    <a:srgbClr val="DF3621"/>
    <a:srgbClr val="5E7465"/>
    <a:srgbClr val="5C7672"/>
    <a:srgbClr val="3B5246"/>
    <a:srgbClr val="5F8D8D"/>
    <a:srgbClr val="626262"/>
    <a:srgbClr val="224053"/>
    <a:srgbClr val="273C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50" d="100"/>
          <a:sy n="50" d="100"/>
        </p:scale>
        <p:origin x="566" y="773"/>
      </p:cViewPr>
      <p:guideLst>
        <p:guide orient="horz" pos="2192"/>
        <p:guide pos="2856"/>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Fourth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12711BBB-1695-42D8-9491-D28DC7CFDE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0" y="0"/>
            <a:ext cx="7894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6"/>
          </p:nvPr>
        </p:nvSpPr>
        <p:spPr>
          <a:xfrm>
            <a:off x="5029200" y="1346200"/>
            <a:ext cx="5730875" cy="4165600"/>
          </a:xfrm>
        </p:spPr>
        <p:txBody>
          <a:bodyPr/>
          <a:lstStyle/>
          <a:p>
            <a:endParaRPr lang="zh-CN" altLang="en-US"/>
          </a:p>
        </p:txBody>
      </p:sp>
      <p:sp>
        <p:nvSpPr>
          <p:cNvPr id="10" name="矩形 9"/>
          <p:cNvSpPr/>
          <p:nvPr userDrawn="1"/>
        </p:nvSpPr>
        <p:spPr>
          <a:xfrm>
            <a:off x="-182880" y="5638801"/>
            <a:ext cx="8077200" cy="382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p:ph type="body" sz="quarter" idx="15"/>
          </p:nvPr>
        </p:nvSpPr>
        <p:spPr>
          <a:xfrm>
            <a:off x="520700" y="3386988"/>
            <a:ext cx="5595938" cy="749300"/>
          </a:xfrm>
        </p:spPr>
        <p:txBody>
          <a:bodyPr anchor="ctr">
            <a:normAutofit/>
          </a:bodyPr>
          <a:lstStyle>
            <a:lvl1pPr marL="0" indent="0" algn="l">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2" name="文本占位符 14"/>
          <p:cNvSpPr>
            <a:spLocks noGrp="1"/>
          </p:cNvSpPr>
          <p:nvPr>
            <p:ph type="body" sz="quarter" idx="14" hasCustomPrompt="1"/>
          </p:nvPr>
        </p:nvSpPr>
        <p:spPr>
          <a:xfrm>
            <a:off x="520700" y="1855502"/>
            <a:ext cx="5575300" cy="1573498"/>
          </a:xfrm>
        </p:spPr>
        <p:txBody>
          <a:bodyPr anchor="ctr">
            <a:noAutofit/>
          </a:bodyPr>
          <a:lstStyle>
            <a:lvl1pPr marL="0" indent="0" algn="l">
              <a:buFontTx/>
              <a:buNone/>
              <a:defRPr sz="4800">
                <a:solidFill>
                  <a:schemeClr val="bg1"/>
                </a:solidFill>
              </a:defRPr>
            </a:lvl1pPr>
          </a:lstStyle>
          <a:p>
            <a:pPr lvl="0"/>
            <a:r>
              <a:rPr lang="zh-CN" altLang="en-US" dirty="0"/>
              <a:t>单击编辑文本</a:t>
            </a:r>
            <a:endParaRPr lang="zh-CN" altLang="en-US" dirty="0"/>
          </a:p>
        </p:txBody>
      </p:sp>
      <p:sp>
        <p:nvSpPr>
          <p:cNvPr id="13" name="矩形 12"/>
          <p:cNvSpPr/>
          <p:nvPr userDrawn="1"/>
        </p:nvSpPr>
        <p:spPr>
          <a:xfrm>
            <a:off x="5029200" y="844756"/>
            <a:ext cx="7162800" cy="374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93516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40367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 y="1594687"/>
            <a:ext cx="3840480" cy="4231937"/>
          </a:xfrm>
          <a:custGeom>
            <a:avLst/>
            <a:gdLst>
              <a:gd name="connsiteX0" fmla="*/ 0 w 3840480"/>
              <a:gd name="connsiteY0" fmla="*/ 0 h 4231937"/>
              <a:gd name="connsiteX1" fmla="*/ 3840480 w 3840480"/>
              <a:gd name="connsiteY1" fmla="*/ 0 h 4231937"/>
              <a:gd name="connsiteX2" fmla="*/ 3840480 w 3840480"/>
              <a:gd name="connsiteY2" fmla="*/ 4231937 h 4231937"/>
              <a:gd name="connsiteX3" fmla="*/ 0 w 3840480"/>
              <a:gd name="connsiteY3" fmla="*/ 4231937 h 4231937"/>
            </a:gdLst>
            <a:ahLst/>
            <a:cxnLst>
              <a:cxn ang="0">
                <a:pos x="connsiteX0" y="connsiteY0"/>
              </a:cxn>
              <a:cxn ang="0">
                <a:pos x="connsiteX1" y="connsiteY1"/>
              </a:cxn>
              <a:cxn ang="0">
                <a:pos x="connsiteX2" y="connsiteY2"/>
              </a:cxn>
              <a:cxn ang="0">
                <a:pos x="connsiteX3" y="connsiteY3"/>
              </a:cxn>
            </a:cxnLst>
            <a:rect l="l" t="t" r="r" b="b"/>
            <a:pathLst>
              <a:path w="3840480" h="4231937">
                <a:moveTo>
                  <a:pt x="0" y="0"/>
                </a:moveTo>
                <a:lnTo>
                  <a:pt x="3840480" y="0"/>
                </a:lnTo>
                <a:lnTo>
                  <a:pt x="3840480" y="4231937"/>
                </a:lnTo>
                <a:lnTo>
                  <a:pt x="0" y="4231937"/>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8" name="图片占位符 16"/>
          <p:cNvSpPr>
            <a:spLocks noGrp="1"/>
          </p:cNvSpPr>
          <p:nvPr>
            <p:ph type="pic" sz="quarter" idx="12"/>
          </p:nvPr>
        </p:nvSpPr>
        <p:spPr>
          <a:xfrm>
            <a:off x="6705283" y="1325562"/>
            <a:ext cx="4053840" cy="1919287"/>
          </a:xfrm>
        </p:spPr>
        <p:txBody>
          <a:bodyPr/>
          <a:lstStyle/>
          <a:p>
            <a:endParaRPr lang="zh-CN" altLang="en-US"/>
          </a:p>
        </p:txBody>
      </p:sp>
      <p:sp>
        <p:nvSpPr>
          <p:cNvPr id="17" name="图片占位符 16"/>
          <p:cNvSpPr>
            <a:spLocks noGrp="1"/>
          </p:cNvSpPr>
          <p:nvPr>
            <p:ph type="pic" sz="quarter" idx="11"/>
          </p:nvPr>
        </p:nvSpPr>
        <p:spPr>
          <a:xfrm>
            <a:off x="4068763" y="3246438"/>
            <a:ext cx="2636837" cy="1919287"/>
          </a:xfrm>
        </p:spPr>
        <p:txBody>
          <a:bodyPr/>
          <a:lstStyle/>
          <a:p>
            <a:endParaRPr lang="zh-CN" altLang="en-US"/>
          </a:p>
        </p:txBody>
      </p:sp>
      <p:sp>
        <p:nvSpPr>
          <p:cNvPr id="15" name="任意多边形: 形状 14"/>
          <p:cNvSpPr>
            <a:spLocks noGrp="1"/>
          </p:cNvSpPr>
          <p:nvPr>
            <p:ph type="pic" sz="quarter" idx="10"/>
          </p:nvPr>
        </p:nvSpPr>
        <p:spPr>
          <a:xfrm>
            <a:off x="1432560" y="1325880"/>
            <a:ext cx="2636520" cy="1920240"/>
          </a:xfrm>
          <a:custGeom>
            <a:avLst/>
            <a:gdLst>
              <a:gd name="connsiteX0" fmla="*/ 0 w 2636520"/>
              <a:gd name="connsiteY0" fmla="*/ 0 h 1920240"/>
              <a:gd name="connsiteX1" fmla="*/ 2636520 w 2636520"/>
              <a:gd name="connsiteY1" fmla="*/ 0 h 1920240"/>
              <a:gd name="connsiteX2" fmla="*/ 2636520 w 2636520"/>
              <a:gd name="connsiteY2" fmla="*/ 1920240 h 1920240"/>
              <a:gd name="connsiteX3" fmla="*/ 0 w 2636520"/>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36520" h="1920240">
                <a:moveTo>
                  <a:pt x="0" y="0"/>
                </a:moveTo>
                <a:lnTo>
                  <a:pt x="2636520" y="0"/>
                </a:lnTo>
                <a:lnTo>
                  <a:pt x="2636520" y="1920240"/>
                </a:lnTo>
                <a:lnTo>
                  <a:pt x="0" y="1920240"/>
                </a:lnTo>
                <a:close/>
              </a:path>
            </a:pathLst>
          </a:custGeom>
        </p:spPr>
        <p:txBody>
          <a:bodyPr wrap="square">
            <a:noAutofit/>
          </a:bodyPr>
          <a:lstStyle/>
          <a:p>
            <a:endParaRPr lang="zh-CN" altLang="en-US"/>
          </a:p>
        </p:txBody>
      </p:sp>
      <p:sp>
        <p:nvSpPr>
          <p:cNvPr id="19" name="矩形 18"/>
          <p:cNvSpPr/>
          <p:nvPr userDrawn="1"/>
        </p:nvSpPr>
        <p:spPr>
          <a:xfrm>
            <a:off x="4069080" y="0"/>
            <a:ext cx="2636520" cy="324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4069080" y="5166360"/>
            <a:ext cx="2636520" cy="169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2528DD-0755-41F3-A472-C0D4F252D257}"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5" Type="http://schemas.openxmlformats.org/officeDocument/2006/relationships/slideLayout" Target="../slideLayouts/slideLayout3.xml"/><Relationship Id="rId14" Type="http://schemas.openxmlformats.org/officeDocument/2006/relationships/image" Target="../media/image58.png"/><Relationship Id="rId13" Type="http://schemas.openxmlformats.org/officeDocument/2006/relationships/image" Target="../media/image57.png"/><Relationship Id="rId12" Type="http://schemas.openxmlformats.org/officeDocument/2006/relationships/image" Target="../media/image56.png"/><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64679" y="-18602"/>
            <a:ext cx="12256679" cy="6894382"/>
          </a:xfrm>
          <a:prstGeom prst="rect">
            <a:avLst/>
          </a:prstGeom>
          <a:noFill/>
          <a:ln w="9525">
            <a:noFill/>
          </a:ln>
        </p:spPr>
      </p:pic>
      <p:sp>
        <p:nvSpPr>
          <p:cNvPr id="58" name="梯形 4"/>
          <p:cNvSpPr/>
          <p:nvPr/>
        </p:nvSpPr>
        <p:spPr>
          <a:xfrm>
            <a:off x="0" y="3771900"/>
            <a:ext cx="12191365" cy="31146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 name="Text Box 1"/>
          <p:cNvSpPr txBox="1"/>
          <p:nvPr/>
        </p:nvSpPr>
        <p:spPr>
          <a:xfrm>
            <a:off x="6424930" y="5851525"/>
            <a:ext cx="4899660" cy="583565"/>
          </a:xfrm>
          <a:prstGeom prst="rect">
            <a:avLst/>
          </a:prstGeom>
          <a:noFill/>
        </p:spPr>
        <p:txBody>
          <a:bodyPr wrap="square" rtlCol="0">
            <a:spAutoFit/>
          </a:bodyPr>
          <a:lstStyle/>
          <a:p>
            <a:r>
              <a:rPr lang="en-US" sz="3200" dirty="0" err="1">
                <a:solidFill>
                  <a:schemeClr val="bg1"/>
                </a:solidFill>
              </a:rPr>
              <a:t>Giảng</a:t>
            </a:r>
            <a:r>
              <a:rPr lang="en-US" sz="3200" dirty="0">
                <a:solidFill>
                  <a:schemeClr val="bg1"/>
                </a:solidFill>
              </a:rPr>
              <a:t> </a:t>
            </a:r>
            <a:r>
              <a:rPr lang="en-US" sz="3200" dirty="0" err="1">
                <a:solidFill>
                  <a:schemeClr val="bg1"/>
                </a:solidFill>
              </a:rPr>
              <a:t>viên</a:t>
            </a:r>
            <a:r>
              <a:rPr lang="en-US" sz="3200" dirty="0">
                <a:solidFill>
                  <a:schemeClr val="bg1"/>
                </a:solidFill>
              </a:rPr>
              <a:t> : </a:t>
            </a:r>
            <a:r>
              <a:rPr lang="en-US" sz="3200" u="sng" dirty="0" err="1">
                <a:solidFill>
                  <a:schemeClr val="bg1"/>
                </a:solidFill>
              </a:rPr>
              <a:t>Lê</a:t>
            </a:r>
            <a:r>
              <a:rPr lang="en-US" sz="3200" u="sng" dirty="0">
                <a:solidFill>
                  <a:schemeClr val="bg1"/>
                </a:solidFill>
              </a:rPr>
              <a:t> </a:t>
            </a:r>
            <a:r>
              <a:rPr lang="en-US" sz="3200" u="sng" dirty="0" err="1">
                <a:solidFill>
                  <a:schemeClr val="bg1"/>
                </a:solidFill>
              </a:rPr>
              <a:t>Văn</a:t>
            </a:r>
            <a:r>
              <a:rPr lang="en-US" sz="3200" u="sng" dirty="0">
                <a:solidFill>
                  <a:schemeClr val="bg1"/>
                </a:solidFill>
              </a:rPr>
              <a:t> </a:t>
            </a:r>
            <a:r>
              <a:rPr lang="en-US" sz="3200" u="sng" dirty="0" err="1">
                <a:solidFill>
                  <a:schemeClr val="bg1"/>
                </a:solidFill>
              </a:rPr>
              <a:t>Phụng</a:t>
            </a:r>
            <a:endParaRPr lang="en-US" sz="3200" u="sng" dirty="0">
              <a:solidFill>
                <a:schemeClr val="bg1"/>
              </a:solidFill>
            </a:endParaRPr>
          </a:p>
        </p:txBody>
      </p:sp>
      <p:sp>
        <p:nvSpPr>
          <p:cNvPr id="3" name="Text Box 2"/>
          <p:cNvSpPr txBox="1"/>
          <p:nvPr/>
        </p:nvSpPr>
        <p:spPr>
          <a:xfrm>
            <a:off x="5396230" y="4516120"/>
            <a:ext cx="6652895" cy="1198880"/>
          </a:xfrm>
          <a:prstGeom prst="rect">
            <a:avLst/>
          </a:prstGeom>
          <a:noFill/>
        </p:spPr>
        <p:txBody>
          <a:bodyPr wrap="square" rtlCol="0">
            <a:spAutoFit/>
          </a:bodyPr>
          <a:lstStyle/>
          <a:p>
            <a:pPr algn="ctr"/>
            <a:r>
              <a:rPr lang="en-US" sz="3600" dirty="0" err="1">
                <a:solidFill>
                  <a:schemeClr val="bg1"/>
                </a:solidFill>
              </a:rPr>
              <a:t>Tên</a:t>
            </a:r>
            <a:r>
              <a:rPr lang="en-US" sz="3600" dirty="0">
                <a:solidFill>
                  <a:schemeClr val="bg1"/>
                </a:solidFill>
              </a:rPr>
              <a:t> </a:t>
            </a:r>
            <a:r>
              <a:rPr lang="en-US" sz="3600" dirty="0" err="1">
                <a:solidFill>
                  <a:schemeClr val="bg1"/>
                </a:solidFill>
              </a:rPr>
              <a:t>môn</a:t>
            </a:r>
            <a:r>
              <a:rPr lang="en-US" sz="3600" dirty="0">
                <a:solidFill>
                  <a:schemeClr val="bg1"/>
                </a:solidFill>
              </a:rPr>
              <a:t> : </a:t>
            </a:r>
            <a:r>
              <a:rPr lang="en-US" sz="3600" dirty="0" smtClean="0">
                <a:solidFill>
                  <a:schemeClr val="bg1"/>
                </a:solidFill>
              </a:rPr>
              <a:t>PRO1014 </a:t>
            </a:r>
            <a:endParaRPr lang="en-US" sz="3600" dirty="0">
              <a:solidFill>
                <a:schemeClr val="bg1"/>
              </a:solidFill>
            </a:endParaRPr>
          </a:p>
          <a:p>
            <a:pPr algn="ctr"/>
            <a:r>
              <a:rPr lang="en-US" sz="3600" dirty="0" smtClean="0">
                <a:solidFill>
                  <a:schemeClr val="bg1"/>
                </a:solidFill>
              </a:rPr>
              <a:t>DỰ ÁN 1</a:t>
            </a:r>
            <a:endParaRPr lang="en-US" sz="3600" u="sng" dirty="0">
              <a:solidFill>
                <a:schemeClr val="bg1"/>
              </a:solidFill>
            </a:endParaRPr>
          </a:p>
        </p:txBody>
      </p:sp>
      <p:sp>
        <p:nvSpPr>
          <p:cNvPr id="5" name="Text Box 4"/>
          <p:cNvSpPr txBox="1"/>
          <p:nvPr/>
        </p:nvSpPr>
        <p:spPr>
          <a:xfrm>
            <a:off x="1250315" y="1189355"/>
            <a:ext cx="9833610" cy="1014730"/>
          </a:xfrm>
          <a:prstGeom prst="rect">
            <a:avLst/>
          </a:prstGeom>
          <a:noFill/>
        </p:spPr>
        <p:txBody>
          <a:bodyPr wrap="square" rtlCol="0">
            <a:spAutoFit/>
          </a:bodyPr>
          <a:lstStyle/>
          <a:p>
            <a:r>
              <a:rPr lang="en-US" sz="6000" b="1" dirty="0">
                <a:latin typeface="Arial Unicode MS" panose="020B0604020202020204" charset="-122"/>
                <a:ea typeface="Arial Unicode MS" panose="020B0604020202020204" charset="-122"/>
                <a:cs typeface="+mn-ea"/>
              </a:rPr>
              <a:t>QUẢN LÝ </a:t>
            </a:r>
            <a:r>
              <a:rPr lang="en-US" sz="6000" b="1" dirty="0" smtClean="0">
                <a:latin typeface="Arial Unicode MS" panose="020B0604020202020204" charset="-122"/>
                <a:ea typeface="Arial Unicode MS" panose="020B0604020202020204" charset="-122"/>
                <a:cs typeface="+mn-ea"/>
              </a:rPr>
              <a:t>PHÒNG KHÁM</a:t>
            </a:r>
            <a:endParaRPr lang="en-US" sz="6000" b="1" dirty="0">
              <a:latin typeface="Arial Unicode MS" panose="020B0604020202020204" charset="-122"/>
              <a:ea typeface="Arial Unicode MS" panose="020B060402020202020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wipe(down)">
                                      <p:cBhvr>
                                        <p:cTn id="7" dur="1000"/>
                                        <p:tgtEl>
                                          <p:spTgt spid="58"/>
                                        </p:tgtEl>
                                      </p:cBhvr>
                                    </p:animEffect>
                                  </p:childTnLst>
                                </p:cTn>
                              </p:par>
                              <p:par>
                                <p:cTn id="8" presetID="27" presetClass="entr" presetSubtype="0" fill="hold" nodeType="withEffect">
                                  <p:stCondLst>
                                    <p:cond delay="0"/>
                                  </p:stCondLst>
                                  <p:iterate type="lt">
                                    <p:tmPct val="50000"/>
                                  </p:iterate>
                                  <p:childTnLst>
                                    <p:set>
                                      <p:cBhvr>
                                        <p:cTn id="9"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0"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2" dur="80"/>
                                        <p:tgtEl>
                                          <p:spTgt spid="5">
                                            <p:txEl>
                                              <p:pRg st="0" end="0"/>
                                            </p:txEl>
                                          </p:spTgt>
                                        </p:tgtEl>
                                        <p:attrNameLst>
                                          <p:attrName>fill.type</p:attrName>
                                        </p:attrNameLst>
                                      </p:cBhvr>
                                      <p:to>
                                        <p:strVal val="solid"/>
                                      </p:to>
                                    </p:set>
                                  </p:childTnLst>
                                </p:cTn>
                              </p:par>
                            </p:childTnLst>
                          </p:cTn>
                        </p:par>
                        <p:par>
                          <p:cTn id="13" fill="hold">
                            <p:stCondLst>
                              <p:cond delay="0"/>
                            </p:stCondLst>
                            <p:childTnLst>
                              <p:par>
                                <p:cTn id="14" presetID="7" presetClass="entr" presetSubtype="2" fill="hold" grpId="0" nodeType="afterEffect">
                                  <p:stCondLst>
                                    <p:cond delay="0"/>
                                  </p:stCondLst>
                                  <p:childTnLst>
                                    <p:set>
                                      <p:cBhvr>
                                        <p:cTn id="15" dur="1000"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7" presetClass="entr" presetSubtype="2" fill="hold" grpId="0" nodeType="withEffect">
                                  <p:stCondLst>
                                    <p:cond delay="0"/>
                                  </p:stCondLst>
                                  <p:childTnLst>
                                    <p:set>
                                      <p:cBhvr>
                                        <p:cTn id="19" dur="1000"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1+#ppt_w/2"/>
                                          </p:val>
                                        </p:tav>
                                        <p:tav tm="100000">
                                          <p:val>
                                            <p:strVal val="#ppt_x"/>
                                          </p:val>
                                        </p:tav>
                                      </p:tavLst>
                                    </p:anim>
                                    <p:anim calcmode="lin" valueType="num">
                                      <p:cBhvr additive="base">
                                        <p:cTn id="2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50;p33"/>
          <p:cNvSpPr/>
          <p:nvPr/>
        </p:nvSpPr>
        <p:spPr>
          <a:xfrm>
            <a:off x="327546" y="3428999"/>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1"/>
            <a:srcRect/>
            <a:stretch>
              <a:fillRect l="-11069" r="-1106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Google Shape;250;p33"/>
          <p:cNvSpPr/>
          <p:nvPr/>
        </p:nvSpPr>
        <p:spPr>
          <a:xfrm>
            <a:off x="4158018" y="332701"/>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2"/>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Google Shape;250;p33"/>
          <p:cNvSpPr/>
          <p:nvPr/>
        </p:nvSpPr>
        <p:spPr>
          <a:xfrm>
            <a:off x="7988490" y="3421122"/>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3"/>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 name="Rectangle 26"/>
          <p:cNvSpPr/>
          <p:nvPr/>
        </p:nvSpPr>
        <p:spPr>
          <a:xfrm>
            <a:off x="853231" y="2607792"/>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5" name="TextBox 7"/>
          <p:cNvSpPr txBox="1"/>
          <p:nvPr/>
        </p:nvSpPr>
        <p:spPr>
          <a:xfrm>
            <a:off x="683506" y="1625526"/>
            <a:ext cx="2438587" cy="583565"/>
          </a:xfrm>
          <a:prstGeom prst="rect">
            <a:avLst/>
          </a:prstGeom>
          <a:noFill/>
        </p:spPr>
        <p:txBody>
          <a:bodyPr wrap="square" rtlCol="0">
            <a:spAutoFit/>
          </a:bodyPr>
          <a:lstStyle/>
          <a:p>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USE CASE</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Google Shape;86;p19"/>
          <p:cNvSpPr txBox="1"/>
          <p:nvPr/>
        </p:nvSpPr>
        <p:spPr>
          <a:xfrm>
            <a:off x="683506" y="91376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Chi tiết</a:t>
            </a:r>
            <a:endPar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Rectangle 30"/>
          <p:cNvSpPr/>
          <p:nvPr/>
        </p:nvSpPr>
        <p:spPr>
          <a:xfrm>
            <a:off x="4948555" y="4681220"/>
            <a:ext cx="271462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dịch vụ và quản lý bệnh nhân</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 name="Rectangle 30"/>
          <p:cNvSpPr/>
          <p:nvPr/>
        </p:nvSpPr>
        <p:spPr>
          <a:xfrm>
            <a:off x="9482885" y="123432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Quản lý tài chính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2" name="Picture 1"/>
          <p:cNvPicPr>
            <a:picLocks noChangeAspect="1"/>
          </p:cNvPicPr>
          <p:nvPr/>
        </p:nvPicPr>
        <p:blipFill>
          <a:blip r:embed="rId4"/>
          <a:stretch>
            <a:fillRect/>
          </a:stretch>
        </p:blipFill>
        <p:spPr>
          <a:xfrm>
            <a:off x="327660" y="3454400"/>
            <a:ext cx="3830320" cy="3191510"/>
          </a:xfrm>
          <a:prstGeom prst="rect">
            <a:avLst/>
          </a:prstGeom>
        </p:spPr>
      </p:pic>
      <p:pic>
        <p:nvPicPr>
          <p:cNvPr id="4" name="Picture 3"/>
          <p:cNvPicPr>
            <a:picLocks noChangeAspect="1"/>
          </p:cNvPicPr>
          <p:nvPr/>
        </p:nvPicPr>
        <p:blipFill>
          <a:blip r:embed="rId5"/>
          <a:stretch>
            <a:fillRect/>
          </a:stretch>
        </p:blipFill>
        <p:spPr>
          <a:xfrm>
            <a:off x="4157345" y="332740"/>
            <a:ext cx="3831590" cy="3096260"/>
          </a:xfrm>
          <a:prstGeom prst="rect">
            <a:avLst/>
          </a:prstGeom>
        </p:spPr>
      </p:pic>
      <p:pic>
        <p:nvPicPr>
          <p:cNvPr id="5" name="Picture 4"/>
          <p:cNvPicPr>
            <a:picLocks noChangeAspect="1"/>
          </p:cNvPicPr>
          <p:nvPr/>
        </p:nvPicPr>
        <p:blipFill>
          <a:blip r:embed="rId6"/>
          <a:stretch>
            <a:fillRect/>
          </a:stretch>
        </p:blipFill>
        <p:spPr>
          <a:xfrm>
            <a:off x="7988300" y="3420110"/>
            <a:ext cx="3939540" cy="3096895"/>
          </a:xfrm>
          <a:prstGeom prst="rect">
            <a:avLst/>
          </a:prstGeom>
        </p:spPr>
      </p:pic>
      <p:sp>
        <p:nvSpPr>
          <p:cNvPr id="6" name="Rectangles 5"/>
          <p:cNvSpPr/>
          <p:nvPr/>
        </p:nvSpPr>
        <p:spPr>
          <a:xfrm>
            <a:off x="0" y="2133600"/>
            <a:ext cx="12434570" cy="2099945"/>
          </a:xfrm>
          <a:prstGeom prst="rect">
            <a:avLst/>
          </a:prstGeom>
          <a:solidFill>
            <a:srgbClr val="224053">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4008755" y="2768600"/>
            <a:ext cx="5473700" cy="829945"/>
          </a:xfrm>
          <a:prstGeom prst="rect">
            <a:avLst/>
          </a:prstGeom>
          <a:noFill/>
        </p:spPr>
        <p:txBody>
          <a:bodyPr wrap="square" rtlCol="0">
            <a:spAutoFit/>
          </a:bodyPr>
          <a:lstStyle/>
          <a:p>
            <a:r>
              <a:rPr lang="en-US" sz="4800" b="1"/>
              <a:t>USE CASE CHI TIẾT</a:t>
            </a:r>
            <a:endParaRPr lang="en-US" sz="4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6"/>
                                        </p:tgtEl>
                                        <p:attrNameLst>
                                          <p:attrName>ppt_x</p:attrName>
                                        </p:attrNameLst>
                                      </p:cBhvr>
                                      <p:tavLst>
                                        <p:tav tm="0">
                                          <p:val>
                                            <p:strVal val="ppt_x"/>
                                          </p:val>
                                        </p:tav>
                                        <p:tav tm="100000">
                                          <p:val>
                                            <p:strVal val="1+ppt_w/2"/>
                                          </p:val>
                                        </p:tav>
                                      </p:tavLst>
                                    </p:anim>
                                    <p:anim calcmode="lin" valueType="num">
                                      <p:cBhvr additive="base">
                                        <p:cTn id="7" dur="1000"/>
                                        <p:tgtEl>
                                          <p:spTgt spid="6"/>
                                        </p:tgtEl>
                                        <p:attrNameLst>
                                          <p:attrName>ppt_y</p:attrName>
                                        </p:attrNameLst>
                                      </p:cBhvr>
                                      <p:tavLst>
                                        <p:tav tm="0">
                                          <p:val>
                                            <p:strVal val="ppt_y"/>
                                          </p:val>
                                        </p:tav>
                                        <p:tav tm="100000">
                                          <p:val>
                                            <p:strVal val="ppt_y"/>
                                          </p:val>
                                        </p:tav>
                                      </p:tavLst>
                                    </p:anim>
                                    <p:set>
                                      <p:cBhvr>
                                        <p:cTn id="8" dur="1" fill="hold">
                                          <p:stCondLst>
                                            <p:cond delay="998"/>
                                          </p:stCondLst>
                                        </p:cTn>
                                        <p:tgtEl>
                                          <p:spTgt spid="6"/>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7"/>
                                        </p:tgtEl>
                                        <p:attrNameLst>
                                          <p:attrName>ppt_x</p:attrName>
                                        </p:attrNameLst>
                                      </p:cBhvr>
                                      <p:tavLst>
                                        <p:tav tm="0">
                                          <p:val>
                                            <p:strVal val="ppt_x"/>
                                          </p:val>
                                        </p:tav>
                                        <p:tav tm="100000">
                                          <p:val>
                                            <p:strVal val="1+ppt_w/2"/>
                                          </p:val>
                                        </p:tav>
                                      </p:tavLst>
                                    </p:anim>
                                    <p:anim calcmode="lin" valueType="num">
                                      <p:cBhvr additive="base">
                                        <p:cTn id="11" dur="1000"/>
                                        <p:tgtEl>
                                          <p:spTgt spid="7"/>
                                        </p:tgtEl>
                                        <p:attrNameLst>
                                          <p:attrName>ppt_y</p:attrName>
                                        </p:attrNameLst>
                                      </p:cBhvr>
                                      <p:tavLst>
                                        <p:tav tm="0">
                                          <p:val>
                                            <p:strVal val="ppt_y"/>
                                          </p:val>
                                        </p:tav>
                                        <p:tav tm="100000">
                                          <p:val>
                                            <p:strVal val="ppt_y"/>
                                          </p:val>
                                        </p:tav>
                                      </p:tavLst>
                                    </p:anim>
                                    <p:set>
                                      <p:cBhvr>
                                        <p:cTn id="12" dur="1" fill="hold">
                                          <p:stCondLst>
                                            <p:cond delay="998"/>
                                          </p:stCondLst>
                                        </p:cTn>
                                        <p:tgtEl>
                                          <p:spTgt spid="7"/>
                                        </p:tgtEl>
                                        <p:attrNameLst>
                                          <p:attrName>style.visibility</p:attrName>
                                        </p:attrNameLst>
                                      </p:cBhvr>
                                      <p:to>
                                        <p:strVal val="hidden"/>
                                      </p:to>
                                    </p:se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8" grpId="0"/>
      <p:bldP spid="20" grpId="0"/>
      <p:bldP spid="6" grpId="0" bldLvl="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15872"/>
            <a:ext cx="4669906" cy="4682396"/>
            <a:chOff x="1189687" y="1306541"/>
            <a:chExt cx="4669906" cy="4682396"/>
          </a:xfrm>
          <a:blipFill>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grpSp>
        <p:nvGrpSpPr>
          <p:cNvPr id="20" name="Google Shape;114;p21"/>
          <p:cNvGrpSpPr/>
          <p:nvPr/>
        </p:nvGrpSpPr>
        <p:grpSpPr>
          <a:xfrm>
            <a:off x="6962819" y="3426596"/>
            <a:ext cx="1545616" cy="2030032"/>
            <a:chOff x="857983" y="3736753"/>
            <a:chExt cx="1545616" cy="2030032"/>
          </a:xfrm>
        </p:grpSpPr>
        <p:sp>
          <p:nvSpPr>
            <p:cNvPr id="21" name="Google Shape;115;p21"/>
            <p:cNvSpPr txBox="1"/>
            <p:nvPr/>
          </p:nvSpPr>
          <p:spPr>
            <a:xfrm>
              <a:off x="857983" y="3736753"/>
              <a:ext cx="1545616"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2" name="Google Shape;118;p21"/>
            <p:cNvCxnSpPr/>
            <p:nvPr/>
          </p:nvCxnSpPr>
          <p:spPr>
            <a:xfrm>
              <a:off x="990063" y="5766785"/>
              <a:ext cx="598830" cy="0"/>
            </a:xfrm>
            <a:prstGeom prst="straightConnector1">
              <a:avLst/>
            </a:prstGeom>
            <a:noFill/>
            <a:ln w="38100" cap="flat" cmpd="sng">
              <a:solidFill>
                <a:schemeClr val="accent1"/>
              </a:solidFill>
              <a:prstDash val="solid"/>
              <a:miter lim="800000"/>
              <a:headEnd type="none" w="sm" len="sm"/>
              <a:tailEnd type="none" w="sm" len="sm"/>
            </a:ln>
          </p:spPr>
        </p:cxnSp>
      </p:grpSp>
      <p:sp>
        <p:nvSpPr>
          <p:cNvPr id="23" name="TextBox 7"/>
          <p:cNvSpPr txBox="1"/>
          <p:nvPr/>
        </p:nvSpPr>
        <p:spPr>
          <a:xfrm>
            <a:off x="6962903" y="2031197"/>
            <a:ext cx="2894330" cy="1076325"/>
          </a:xfrm>
          <a:prstGeom prst="rect">
            <a:avLst/>
          </a:prstGeom>
          <a:noFill/>
        </p:spPr>
        <p:txBody>
          <a:bodyPr wrap="none" rtlCol="0">
            <a:spAutoFit/>
          </a:bodyPr>
          <a:lstStyle/>
          <a:p>
            <a:pPr algn="l"/>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a:p>
            <a:pPr algn="l"/>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Đặc tả yêu cầu</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4" name="Google Shape;86;p19"/>
          <p:cNvSpPr txBox="1"/>
          <p:nvPr/>
        </p:nvSpPr>
        <p:spPr>
          <a:xfrm>
            <a:off x="6962903" y="1630309"/>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Phân tích</a:t>
            </a:r>
            <a:endPar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TextBox 24"/>
          <p:cNvSpPr txBox="1"/>
          <p:nvPr/>
        </p:nvSpPr>
        <p:spPr>
          <a:xfrm>
            <a:off x="6962903" y="3777046"/>
            <a:ext cx="3730928" cy="85915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Tài liệu đặc tả yêu cầu (đặc tả chức năng) là mô tả hướng người phát triển, là cơ sở của hợp đồng làm phần mềm.</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26" name="Group 25"/>
          <p:cNvGrpSpPr/>
          <p:nvPr/>
        </p:nvGrpSpPr>
        <p:grpSpPr>
          <a:xfrm>
            <a:off x="0" y="240132"/>
            <a:ext cx="12192000" cy="6617868"/>
            <a:chOff x="0" y="240132"/>
            <a:chExt cx="12192000" cy="6617868"/>
          </a:xfrm>
        </p:grpSpPr>
        <p:sp>
          <p:nvSpPr>
            <p:cNvPr id="2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9" name="TextBox 7"/>
            <p:cNvSpPr txBox="1"/>
            <p:nvPr/>
          </p:nvSpPr>
          <p:spPr>
            <a:xfrm>
              <a:off x="1090930" y="240132"/>
              <a:ext cx="10340975" cy="583565"/>
            </a:xfrm>
            <a:prstGeom prst="rect">
              <a:avLst/>
            </a:prstGeom>
            <a:noFill/>
          </p:spPr>
          <p:txBody>
            <a:bodyPr wrap="square" rtlCol="0">
              <a:spAutoFit/>
            </a:bodyPr>
            <a:lstStyle/>
            <a:p>
              <a:pPr algn="ctr"/>
              <a:r>
                <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Phân tích đặc tả yêu cầu của hệ thông</a:t>
              </a:r>
              <a:endPar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761419"/>
            <a:ext cx="12192000" cy="3332926"/>
          </a:xfrm>
          <a:prstGeom prst="rect">
            <a:avLst/>
          </a:prstGeom>
          <a:blipFill>
            <a:blip r:embed="rId1"/>
            <a:srcRect/>
            <a:stretch>
              <a:fillRect t="-37899" b="-378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2" name="Rectangle 10"/>
          <p:cNvSpPr/>
          <p:nvPr/>
        </p:nvSpPr>
        <p:spPr>
          <a:xfrm>
            <a:off x="0" y="777295"/>
            <a:ext cx="12192000" cy="33170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sym typeface="Arial" panose="020B0604020202020204" pitchFamily="34" charset="0"/>
            </a:endParaRPr>
          </a:p>
        </p:txBody>
      </p:sp>
      <p:sp>
        <p:nvSpPr>
          <p:cNvPr id="3" name="Freeform 9"/>
          <p:cNvSpPr>
            <a:spLocks noEditPoints="1"/>
          </p:cNvSpPr>
          <p:nvPr/>
        </p:nvSpPr>
        <p:spPr bwMode="auto">
          <a:xfrm>
            <a:off x="5596505" y="1755003"/>
            <a:ext cx="999217" cy="996724"/>
          </a:xfrm>
          <a:custGeom>
            <a:avLst/>
            <a:gdLst>
              <a:gd name="T0" fmla="*/ 247 w 247"/>
              <a:gd name="T1" fmla="*/ 123 h 246"/>
              <a:gd name="T2" fmla="*/ 0 w 247"/>
              <a:gd name="T3" fmla="*/ 123 h 246"/>
              <a:gd name="T4" fmla="*/ 133 w 247"/>
              <a:gd name="T5" fmla="*/ 127 h 246"/>
              <a:gd name="T6" fmla="*/ 175 w 247"/>
              <a:gd name="T7" fmla="*/ 123 h 246"/>
              <a:gd name="T8" fmla="*/ 171 w 247"/>
              <a:gd name="T9" fmla="*/ 119 h 246"/>
              <a:gd name="T10" fmla="*/ 128 w 247"/>
              <a:gd name="T11" fmla="*/ 111 h 246"/>
              <a:gd name="T12" fmla="*/ 124 w 247"/>
              <a:gd name="T13" fmla="*/ 60 h 246"/>
              <a:gd name="T14" fmla="*/ 119 w 247"/>
              <a:gd name="T15" fmla="*/ 65 h 246"/>
              <a:gd name="T16" fmla="*/ 112 w 247"/>
              <a:gd name="T17" fmla="*/ 122 h 246"/>
              <a:gd name="T18" fmla="*/ 133 w 247"/>
              <a:gd name="T19" fmla="*/ 127 h 246"/>
              <a:gd name="T20" fmla="*/ 84 w 247"/>
              <a:gd name="T21" fmla="*/ 46 h 246"/>
              <a:gd name="T22" fmla="*/ 82 w 247"/>
              <a:gd name="T23" fmla="*/ 52 h 246"/>
              <a:gd name="T24" fmla="*/ 69 w 247"/>
              <a:gd name="T25" fmla="*/ 38 h 246"/>
              <a:gd name="T26" fmla="*/ 50 w 247"/>
              <a:gd name="T27" fmla="*/ 76 h 246"/>
              <a:gd name="T28" fmla="*/ 52 w 247"/>
              <a:gd name="T29" fmla="*/ 82 h 246"/>
              <a:gd name="T30" fmla="*/ 34 w 247"/>
              <a:gd name="T31" fmla="*/ 76 h 246"/>
              <a:gd name="T32" fmla="*/ 37 w 247"/>
              <a:gd name="T33" fmla="*/ 119 h 246"/>
              <a:gd name="T34" fmla="*/ 41 w 247"/>
              <a:gd name="T35" fmla="*/ 123 h 246"/>
              <a:gd name="T36" fmla="*/ 22 w 247"/>
              <a:gd name="T37" fmla="*/ 127 h 246"/>
              <a:gd name="T38" fmla="*/ 46 w 247"/>
              <a:gd name="T39" fmla="*/ 163 h 246"/>
              <a:gd name="T40" fmla="*/ 52 w 247"/>
              <a:gd name="T41" fmla="*/ 164 h 246"/>
              <a:gd name="T42" fmla="*/ 38 w 247"/>
              <a:gd name="T43" fmla="*/ 178 h 246"/>
              <a:gd name="T44" fmla="*/ 76 w 247"/>
              <a:gd name="T45" fmla="*/ 196 h 246"/>
              <a:gd name="T46" fmla="*/ 82 w 247"/>
              <a:gd name="T47" fmla="*/ 195 h 246"/>
              <a:gd name="T48" fmla="*/ 77 w 247"/>
              <a:gd name="T49" fmla="*/ 213 h 246"/>
              <a:gd name="T50" fmla="*/ 119 w 247"/>
              <a:gd name="T51" fmla="*/ 210 h 246"/>
              <a:gd name="T52" fmla="*/ 124 w 247"/>
              <a:gd name="T53" fmla="*/ 206 h 246"/>
              <a:gd name="T54" fmla="*/ 128 w 247"/>
              <a:gd name="T55" fmla="*/ 224 h 246"/>
              <a:gd name="T56" fmla="*/ 163 w 247"/>
              <a:gd name="T57" fmla="*/ 201 h 246"/>
              <a:gd name="T58" fmla="*/ 165 w 247"/>
              <a:gd name="T59" fmla="*/ 195 h 246"/>
              <a:gd name="T60" fmla="*/ 178 w 247"/>
              <a:gd name="T61" fmla="*/ 208 h 246"/>
              <a:gd name="T62" fmla="*/ 197 w 247"/>
              <a:gd name="T63" fmla="*/ 170 h 246"/>
              <a:gd name="T64" fmla="*/ 195 w 247"/>
              <a:gd name="T65" fmla="*/ 164 h 246"/>
              <a:gd name="T66" fmla="*/ 213 w 247"/>
              <a:gd name="T67" fmla="*/ 170 h 246"/>
              <a:gd name="T68" fmla="*/ 210 w 247"/>
              <a:gd name="T69" fmla="*/ 127 h 246"/>
              <a:gd name="T70" fmla="*/ 206 w 247"/>
              <a:gd name="T71" fmla="*/ 123 h 246"/>
              <a:gd name="T72" fmla="*/ 225 w 247"/>
              <a:gd name="T73" fmla="*/ 119 h 246"/>
              <a:gd name="T74" fmla="*/ 201 w 247"/>
              <a:gd name="T75" fmla="*/ 83 h 246"/>
              <a:gd name="T76" fmla="*/ 195 w 247"/>
              <a:gd name="T77" fmla="*/ 82 h 246"/>
              <a:gd name="T78" fmla="*/ 209 w 247"/>
              <a:gd name="T79" fmla="*/ 69 h 246"/>
              <a:gd name="T80" fmla="*/ 171 w 247"/>
              <a:gd name="T81" fmla="*/ 50 h 246"/>
              <a:gd name="T82" fmla="*/ 165 w 247"/>
              <a:gd name="T83" fmla="*/ 52 h 246"/>
              <a:gd name="T84" fmla="*/ 170 w 247"/>
              <a:gd name="T85" fmla="*/ 33 h 246"/>
              <a:gd name="T86" fmla="*/ 128 w 247"/>
              <a:gd name="T87" fmla="*/ 36 h 246"/>
              <a:gd name="T88" fmla="*/ 124 w 247"/>
              <a:gd name="T89" fmla="*/ 41 h 246"/>
              <a:gd name="T90" fmla="*/ 119 w 247"/>
              <a:gd name="T91" fmla="*/ 2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6">
                <a:moveTo>
                  <a:pt x="124" y="0"/>
                </a:moveTo>
                <a:cubicBezTo>
                  <a:pt x="192" y="0"/>
                  <a:pt x="247" y="55"/>
                  <a:pt x="247" y="123"/>
                </a:cubicBezTo>
                <a:cubicBezTo>
                  <a:pt x="247" y="191"/>
                  <a:pt x="192" y="246"/>
                  <a:pt x="124" y="246"/>
                </a:cubicBezTo>
                <a:cubicBezTo>
                  <a:pt x="55" y="246"/>
                  <a:pt x="0" y="191"/>
                  <a:pt x="0" y="123"/>
                </a:cubicBezTo>
                <a:cubicBezTo>
                  <a:pt x="0" y="55"/>
                  <a:pt x="55" y="0"/>
                  <a:pt x="124" y="0"/>
                </a:cubicBezTo>
                <a:close/>
                <a:moveTo>
                  <a:pt x="133" y="127"/>
                </a:moveTo>
                <a:cubicBezTo>
                  <a:pt x="171" y="127"/>
                  <a:pt x="171" y="127"/>
                  <a:pt x="171" y="127"/>
                </a:cubicBezTo>
                <a:cubicBezTo>
                  <a:pt x="173" y="127"/>
                  <a:pt x="175" y="125"/>
                  <a:pt x="175" y="123"/>
                </a:cubicBezTo>
                <a:cubicBezTo>
                  <a:pt x="175" y="123"/>
                  <a:pt x="175" y="123"/>
                  <a:pt x="175" y="123"/>
                </a:cubicBezTo>
                <a:cubicBezTo>
                  <a:pt x="175" y="121"/>
                  <a:pt x="173" y="119"/>
                  <a:pt x="171" y="119"/>
                </a:cubicBezTo>
                <a:cubicBezTo>
                  <a:pt x="134" y="119"/>
                  <a:pt x="134" y="119"/>
                  <a:pt x="134" y="119"/>
                </a:cubicBezTo>
                <a:cubicBezTo>
                  <a:pt x="133" y="115"/>
                  <a:pt x="131" y="113"/>
                  <a:pt x="128" y="111"/>
                </a:cubicBezTo>
                <a:cubicBezTo>
                  <a:pt x="128" y="65"/>
                  <a:pt x="128" y="65"/>
                  <a:pt x="128" y="65"/>
                </a:cubicBezTo>
                <a:cubicBezTo>
                  <a:pt x="128" y="62"/>
                  <a:pt x="126" y="60"/>
                  <a:pt x="124" y="60"/>
                </a:cubicBezTo>
                <a:cubicBezTo>
                  <a:pt x="124" y="60"/>
                  <a:pt x="124" y="60"/>
                  <a:pt x="124" y="60"/>
                </a:cubicBezTo>
                <a:cubicBezTo>
                  <a:pt x="121" y="60"/>
                  <a:pt x="119" y="62"/>
                  <a:pt x="119" y="65"/>
                </a:cubicBezTo>
                <a:cubicBezTo>
                  <a:pt x="119" y="111"/>
                  <a:pt x="119" y="111"/>
                  <a:pt x="119" y="111"/>
                </a:cubicBezTo>
                <a:cubicBezTo>
                  <a:pt x="115" y="113"/>
                  <a:pt x="112" y="117"/>
                  <a:pt x="112" y="122"/>
                </a:cubicBezTo>
                <a:cubicBezTo>
                  <a:pt x="112" y="128"/>
                  <a:pt x="117" y="133"/>
                  <a:pt x="123" y="133"/>
                </a:cubicBezTo>
                <a:cubicBezTo>
                  <a:pt x="128" y="133"/>
                  <a:pt x="131" y="131"/>
                  <a:pt x="133" y="127"/>
                </a:cubicBezTo>
                <a:close/>
                <a:moveTo>
                  <a:pt x="77" y="33"/>
                </a:moveTo>
                <a:cubicBezTo>
                  <a:pt x="84" y="46"/>
                  <a:pt x="84" y="46"/>
                  <a:pt x="84" y="46"/>
                </a:cubicBezTo>
                <a:cubicBezTo>
                  <a:pt x="85" y="48"/>
                  <a:pt x="84" y="50"/>
                  <a:pt x="82" y="52"/>
                </a:cubicBezTo>
                <a:cubicBezTo>
                  <a:pt x="82" y="52"/>
                  <a:pt x="82" y="52"/>
                  <a:pt x="82" y="52"/>
                </a:cubicBezTo>
                <a:cubicBezTo>
                  <a:pt x="80" y="53"/>
                  <a:pt x="78" y="52"/>
                  <a:pt x="76" y="50"/>
                </a:cubicBezTo>
                <a:cubicBezTo>
                  <a:pt x="69" y="38"/>
                  <a:pt x="69" y="38"/>
                  <a:pt x="69" y="38"/>
                </a:cubicBezTo>
                <a:cubicBezTo>
                  <a:pt x="57" y="46"/>
                  <a:pt x="46" y="56"/>
                  <a:pt x="38" y="69"/>
                </a:cubicBezTo>
                <a:cubicBezTo>
                  <a:pt x="50" y="76"/>
                  <a:pt x="50" y="76"/>
                  <a:pt x="50" y="76"/>
                </a:cubicBezTo>
                <a:cubicBezTo>
                  <a:pt x="53" y="77"/>
                  <a:pt x="53" y="80"/>
                  <a:pt x="52" y="82"/>
                </a:cubicBezTo>
                <a:cubicBezTo>
                  <a:pt x="52" y="82"/>
                  <a:pt x="52" y="82"/>
                  <a:pt x="52" y="82"/>
                </a:cubicBezTo>
                <a:cubicBezTo>
                  <a:pt x="51" y="84"/>
                  <a:pt x="48" y="85"/>
                  <a:pt x="46" y="83"/>
                </a:cubicBezTo>
                <a:cubicBezTo>
                  <a:pt x="34" y="76"/>
                  <a:pt x="34" y="76"/>
                  <a:pt x="34" y="76"/>
                </a:cubicBezTo>
                <a:cubicBezTo>
                  <a:pt x="27" y="89"/>
                  <a:pt x="23" y="103"/>
                  <a:pt x="22" y="119"/>
                </a:cubicBezTo>
                <a:cubicBezTo>
                  <a:pt x="37" y="119"/>
                  <a:pt x="37" y="119"/>
                  <a:pt x="37" y="119"/>
                </a:cubicBezTo>
                <a:cubicBezTo>
                  <a:pt x="39" y="119"/>
                  <a:pt x="41" y="121"/>
                  <a:pt x="41" y="123"/>
                </a:cubicBezTo>
                <a:cubicBezTo>
                  <a:pt x="41" y="123"/>
                  <a:pt x="41" y="123"/>
                  <a:pt x="41" y="123"/>
                </a:cubicBezTo>
                <a:cubicBezTo>
                  <a:pt x="41" y="125"/>
                  <a:pt x="39" y="127"/>
                  <a:pt x="37" y="127"/>
                </a:cubicBezTo>
                <a:cubicBezTo>
                  <a:pt x="22" y="127"/>
                  <a:pt x="22" y="127"/>
                  <a:pt x="22" y="127"/>
                </a:cubicBezTo>
                <a:cubicBezTo>
                  <a:pt x="23" y="143"/>
                  <a:pt x="27" y="157"/>
                  <a:pt x="34" y="170"/>
                </a:cubicBezTo>
                <a:cubicBezTo>
                  <a:pt x="46" y="163"/>
                  <a:pt x="46" y="163"/>
                  <a:pt x="46" y="163"/>
                </a:cubicBezTo>
                <a:cubicBezTo>
                  <a:pt x="48" y="162"/>
                  <a:pt x="51" y="162"/>
                  <a:pt x="52" y="164"/>
                </a:cubicBezTo>
                <a:cubicBezTo>
                  <a:pt x="52" y="164"/>
                  <a:pt x="52" y="164"/>
                  <a:pt x="52" y="164"/>
                </a:cubicBezTo>
                <a:cubicBezTo>
                  <a:pt x="53" y="166"/>
                  <a:pt x="53" y="169"/>
                  <a:pt x="50" y="170"/>
                </a:cubicBezTo>
                <a:cubicBezTo>
                  <a:pt x="38" y="178"/>
                  <a:pt x="38" y="178"/>
                  <a:pt x="38" y="178"/>
                </a:cubicBezTo>
                <a:cubicBezTo>
                  <a:pt x="46" y="190"/>
                  <a:pt x="57" y="201"/>
                  <a:pt x="69" y="208"/>
                </a:cubicBezTo>
                <a:cubicBezTo>
                  <a:pt x="76" y="196"/>
                  <a:pt x="76" y="196"/>
                  <a:pt x="76" y="196"/>
                </a:cubicBezTo>
                <a:cubicBezTo>
                  <a:pt x="78" y="194"/>
                  <a:pt x="80" y="193"/>
                  <a:pt x="82" y="195"/>
                </a:cubicBezTo>
                <a:cubicBezTo>
                  <a:pt x="82" y="195"/>
                  <a:pt x="82" y="195"/>
                  <a:pt x="82" y="195"/>
                </a:cubicBezTo>
                <a:cubicBezTo>
                  <a:pt x="84" y="196"/>
                  <a:pt x="85" y="198"/>
                  <a:pt x="84" y="201"/>
                </a:cubicBezTo>
                <a:cubicBezTo>
                  <a:pt x="77" y="213"/>
                  <a:pt x="77" y="213"/>
                  <a:pt x="77" y="213"/>
                </a:cubicBezTo>
                <a:cubicBezTo>
                  <a:pt x="89" y="220"/>
                  <a:pt x="104" y="224"/>
                  <a:pt x="119" y="224"/>
                </a:cubicBezTo>
                <a:cubicBezTo>
                  <a:pt x="119" y="210"/>
                  <a:pt x="119" y="210"/>
                  <a:pt x="119" y="210"/>
                </a:cubicBezTo>
                <a:cubicBezTo>
                  <a:pt x="119" y="207"/>
                  <a:pt x="121" y="206"/>
                  <a:pt x="124" y="206"/>
                </a:cubicBezTo>
                <a:cubicBezTo>
                  <a:pt x="124" y="206"/>
                  <a:pt x="124" y="206"/>
                  <a:pt x="124" y="206"/>
                </a:cubicBezTo>
                <a:cubicBezTo>
                  <a:pt x="126" y="206"/>
                  <a:pt x="128" y="207"/>
                  <a:pt x="128" y="210"/>
                </a:cubicBezTo>
                <a:cubicBezTo>
                  <a:pt x="128" y="224"/>
                  <a:pt x="128" y="224"/>
                  <a:pt x="128" y="224"/>
                </a:cubicBezTo>
                <a:cubicBezTo>
                  <a:pt x="143" y="224"/>
                  <a:pt x="158" y="220"/>
                  <a:pt x="170" y="213"/>
                </a:cubicBezTo>
                <a:cubicBezTo>
                  <a:pt x="163" y="201"/>
                  <a:pt x="163" y="201"/>
                  <a:pt x="163" y="201"/>
                </a:cubicBezTo>
                <a:cubicBezTo>
                  <a:pt x="162" y="198"/>
                  <a:pt x="163" y="196"/>
                  <a:pt x="165" y="195"/>
                </a:cubicBezTo>
                <a:cubicBezTo>
                  <a:pt x="165" y="195"/>
                  <a:pt x="165" y="195"/>
                  <a:pt x="165" y="195"/>
                </a:cubicBezTo>
                <a:cubicBezTo>
                  <a:pt x="167" y="193"/>
                  <a:pt x="169" y="194"/>
                  <a:pt x="171" y="196"/>
                </a:cubicBezTo>
                <a:cubicBezTo>
                  <a:pt x="178" y="208"/>
                  <a:pt x="178" y="208"/>
                  <a:pt x="178" y="208"/>
                </a:cubicBezTo>
                <a:cubicBezTo>
                  <a:pt x="190" y="201"/>
                  <a:pt x="201" y="190"/>
                  <a:pt x="209" y="178"/>
                </a:cubicBezTo>
                <a:cubicBezTo>
                  <a:pt x="197" y="170"/>
                  <a:pt x="197" y="170"/>
                  <a:pt x="197" y="170"/>
                </a:cubicBezTo>
                <a:cubicBezTo>
                  <a:pt x="194" y="169"/>
                  <a:pt x="194" y="166"/>
                  <a:pt x="195" y="164"/>
                </a:cubicBezTo>
                <a:cubicBezTo>
                  <a:pt x="195" y="164"/>
                  <a:pt x="195" y="164"/>
                  <a:pt x="195" y="164"/>
                </a:cubicBezTo>
                <a:cubicBezTo>
                  <a:pt x="196" y="162"/>
                  <a:pt x="199" y="162"/>
                  <a:pt x="201" y="163"/>
                </a:cubicBezTo>
                <a:cubicBezTo>
                  <a:pt x="213" y="170"/>
                  <a:pt x="213" y="170"/>
                  <a:pt x="213" y="170"/>
                </a:cubicBezTo>
                <a:cubicBezTo>
                  <a:pt x="220" y="157"/>
                  <a:pt x="224" y="143"/>
                  <a:pt x="225" y="127"/>
                </a:cubicBezTo>
                <a:cubicBezTo>
                  <a:pt x="210" y="127"/>
                  <a:pt x="210" y="127"/>
                  <a:pt x="210" y="127"/>
                </a:cubicBezTo>
                <a:cubicBezTo>
                  <a:pt x="208" y="127"/>
                  <a:pt x="206" y="125"/>
                  <a:pt x="206" y="123"/>
                </a:cubicBezTo>
                <a:cubicBezTo>
                  <a:pt x="206" y="123"/>
                  <a:pt x="206" y="123"/>
                  <a:pt x="206" y="123"/>
                </a:cubicBezTo>
                <a:cubicBezTo>
                  <a:pt x="206" y="121"/>
                  <a:pt x="208" y="119"/>
                  <a:pt x="210" y="119"/>
                </a:cubicBezTo>
                <a:cubicBezTo>
                  <a:pt x="225" y="119"/>
                  <a:pt x="225" y="119"/>
                  <a:pt x="225" y="119"/>
                </a:cubicBezTo>
                <a:cubicBezTo>
                  <a:pt x="224" y="103"/>
                  <a:pt x="220" y="89"/>
                  <a:pt x="213" y="76"/>
                </a:cubicBezTo>
                <a:cubicBezTo>
                  <a:pt x="201" y="83"/>
                  <a:pt x="201" y="83"/>
                  <a:pt x="201" y="83"/>
                </a:cubicBezTo>
                <a:cubicBezTo>
                  <a:pt x="199" y="85"/>
                  <a:pt x="196" y="84"/>
                  <a:pt x="195" y="82"/>
                </a:cubicBezTo>
                <a:cubicBezTo>
                  <a:pt x="195" y="82"/>
                  <a:pt x="195" y="82"/>
                  <a:pt x="195" y="82"/>
                </a:cubicBezTo>
                <a:cubicBezTo>
                  <a:pt x="194" y="80"/>
                  <a:pt x="194" y="77"/>
                  <a:pt x="197" y="76"/>
                </a:cubicBezTo>
                <a:cubicBezTo>
                  <a:pt x="209" y="69"/>
                  <a:pt x="209" y="69"/>
                  <a:pt x="209" y="69"/>
                </a:cubicBezTo>
                <a:cubicBezTo>
                  <a:pt x="201" y="56"/>
                  <a:pt x="190" y="46"/>
                  <a:pt x="178" y="38"/>
                </a:cubicBezTo>
                <a:cubicBezTo>
                  <a:pt x="171" y="50"/>
                  <a:pt x="171" y="50"/>
                  <a:pt x="171" y="50"/>
                </a:cubicBezTo>
                <a:cubicBezTo>
                  <a:pt x="169" y="52"/>
                  <a:pt x="167" y="53"/>
                  <a:pt x="165" y="52"/>
                </a:cubicBezTo>
                <a:cubicBezTo>
                  <a:pt x="165" y="52"/>
                  <a:pt x="165" y="52"/>
                  <a:pt x="165" y="52"/>
                </a:cubicBezTo>
                <a:cubicBezTo>
                  <a:pt x="163" y="50"/>
                  <a:pt x="162" y="48"/>
                  <a:pt x="163" y="46"/>
                </a:cubicBezTo>
                <a:cubicBezTo>
                  <a:pt x="170" y="33"/>
                  <a:pt x="170" y="33"/>
                  <a:pt x="170" y="33"/>
                </a:cubicBezTo>
                <a:cubicBezTo>
                  <a:pt x="158" y="27"/>
                  <a:pt x="143" y="23"/>
                  <a:pt x="128" y="22"/>
                </a:cubicBezTo>
                <a:cubicBezTo>
                  <a:pt x="128" y="36"/>
                  <a:pt x="128" y="36"/>
                  <a:pt x="128" y="36"/>
                </a:cubicBezTo>
                <a:cubicBezTo>
                  <a:pt x="128" y="39"/>
                  <a:pt x="126" y="41"/>
                  <a:pt x="124" y="41"/>
                </a:cubicBezTo>
                <a:cubicBezTo>
                  <a:pt x="124" y="41"/>
                  <a:pt x="124" y="41"/>
                  <a:pt x="124" y="41"/>
                </a:cubicBezTo>
                <a:cubicBezTo>
                  <a:pt x="121" y="41"/>
                  <a:pt x="119" y="39"/>
                  <a:pt x="119" y="36"/>
                </a:cubicBezTo>
                <a:cubicBezTo>
                  <a:pt x="119" y="22"/>
                  <a:pt x="119" y="22"/>
                  <a:pt x="119" y="22"/>
                </a:cubicBezTo>
                <a:cubicBezTo>
                  <a:pt x="104" y="23"/>
                  <a:pt x="89" y="27"/>
                  <a:pt x="77" y="33"/>
                </a:cubicBezTo>
                <a:close/>
              </a:path>
            </a:pathLst>
          </a:custGeom>
          <a:solidFill>
            <a:srgbClr val="5F8D8D"/>
          </a:solidFill>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4" name="Freeform 15"/>
          <p:cNvSpPr>
            <a:spLocks noEditPoints="1"/>
          </p:cNvSpPr>
          <p:nvPr/>
        </p:nvSpPr>
        <p:spPr bwMode="auto">
          <a:xfrm>
            <a:off x="2284754" y="1638027"/>
            <a:ext cx="1051544" cy="1113840"/>
          </a:xfrm>
          <a:custGeom>
            <a:avLst/>
            <a:gdLst>
              <a:gd name="T0" fmla="*/ 205 w 260"/>
              <a:gd name="T1" fmla="*/ 129 h 275"/>
              <a:gd name="T2" fmla="*/ 204 w 260"/>
              <a:gd name="T3" fmla="*/ 129 h 275"/>
              <a:gd name="T4" fmla="*/ 204 w 260"/>
              <a:gd name="T5" fmla="*/ 182 h 275"/>
              <a:gd name="T6" fmla="*/ 204 w 260"/>
              <a:gd name="T7" fmla="*/ 182 h 275"/>
              <a:gd name="T8" fmla="*/ 204 w 260"/>
              <a:gd name="T9" fmla="*/ 208 h 275"/>
              <a:gd name="T10" fmla="*/ 205 w 260"/>
              <a:gd name="T11" fmla="*/ 207 h 275"/>
              <a:gd name="T12" fmla="*/ 250 w 260"/>
              <a:gd name="T13" fmla="*/ 186 h 275"/>
              <a:gd name="T14" fmla="*/ 255 w 260"/>
              <a:gd name="T15" fmla="*/ 161 h 275"/>
              <a:gd name="T16" fmla="*/ 247 w 260"/>
              <a:gd name="T17" fmla="*/ 139 h 275"/>
              <a:gd name="T18" fmla="*/ 205 w 260"/>
              <a:gd name="T19" fmla="*/ 129 h 275"/>
              <a:gd name="T20" fmla="*/ 0 w 260"/>
              <a:gd name="T21" fmla="*/ 251 h 275"/>
              <a:gd name="T22" fmla="*/ 228 w 260"/>
              <a:gd name="T23" fmla="*/ 251 h 275"/>
              <a:gd name="T24" fmla="*/ 228 w 260"/>
              <a:gd name="T25" fmla="*/ 263 h 275"/>
              <a:gd name="T26" fmla="*/ 216 w 260"/>
              <a:gd name="T27" fmla="*/ 275 h 275"/>
              <a:gd name="T28" fmla="*/ 12 w 260"/>
              <a:gd name="T29" fmla="*/ 275 h 275"/>
              <a:gd name="T30" fmla="*/ 0 w 260"/>
              <a:gd name="T31" fmla="*/ 263 h 275"/>
              <a:gd name="T32" fmla="*/ 0 w 260"/>
              <a:gd name="T33" fmla="*/ 251 h 275"/>
              <a:gd name="T34" fmla="*/ 204 w 260"/>
              <a:gd name="T35" fmla="*/ 87 h 275"/>
              <a:gd name="T36" fmla="*/ 204 w 260"/>
              <a:gd name="T37" fmla="*/ 87 h 275"/>
              <a:gd name="T38" fmla="*/ 204 w 260"/>
              <a:gd name="T39" fmla="*/ 126 h 275"/>
              <a:gd name="T40" fmla="*/ 204 w 260"/>
              <a:gd name="T41" fmla="*/ 125 h 275"/>
              <a:gd name="T42" fmla="*/ 250 w 260"/>
              <a:gd name="T43" fmla="*/ 136 h 275"/>
              <a:gd name="T44" fmla="*/ 259 w 260"/>
              <a:gd name="T45" fmla="*/ 161 h 275"/>
              <a:gd name="T46" fmla="*/ 254 w 260"/>
              <a:gd name="T47" fmla="*/ 188 h 275"/>
              <a:gd name="T48" fmla="*/ 205 w 260"/>
              <a:gd name="T49" fmla="*/ 211 h 275"/>
              <a:gd name="T50" fmla="*/ 204 w 260"/>
              <a:gd name="T51" fmla="*/ 211 h 275"/>
              <a:gd name="T52" fmla="*/ 204 w 260"/>
              <a:gd name="T53" fmla="*/ 215 h 275"/>
              <a:gd name="T54" fmla="*/ 170 w 260"/>
              <a:gd name="T55" fmla="*/ 248 h 275"/>
              <a:gd name="T56" fmla="*/ 65 w 260"/>
              <a:gd name="T57" fmla="*/ 248 h 275"/>
              <a:gd name="T58" fmla="*/ 25 w 260"/>
              <a:gd name="T59" fmla="*/ 207 h 275"/>
              <a:gd name="T60" fmla="*/ 25 w 260"/>
              <a:gd name="T61" fmla="*/ 173 h 275"/>
              <a:gd name="T62" fmla="*/ 25 w 260"/>
              <a:gd name="T63" fmla="*/ 87 h 275"/>
              <a:gd name="T64" fmla="*/ 25 w 260"/>
              <a:gd name="T65" fmla="*/ 86 h 275"/>
              <a:gd name="T66" fmla="*/ 204 w 260"/>
              <a:gd name="T67" fmla="*/ 86 h 275"/>
              <a:gd name="T68" fmla="*/ 204 w 260"/>
              <a:gd name="T69" fmla="*/ 87 h 275"/>
              <a:gd name="T70" fmla="*/ 145 w 260"/>
              <a:gd name="T71" fmla="*/ 1 h 275"/>
              <a:gd name="T72" fmla="*/ 148 w 260"/>
              <a:gd name="T73" fmla="*/ 0 h 275"/>
              <a:gd name="T74" fmla="*/ 149 w 260"/>
              <a:gd name="T75" fmla="*/ 3 h 275"/>
              <a:gd name="T76" fmla="*/ 149 w 260"/>
              <a:gd name="T77" fmla="*/ 40 h 275"/>
              <a:gd name="T78" fmla="*/ 148 w 260"/>
              <a:gd name="T79" fmla="*/ 70 h 275"/>
              <a:gd name="T80" fmla="*/ 145 w 260"/>
              <a:gd name="T81" fmla="*/ 71 h 275"/>
              <a:gd name="T82" fmla="*/ 145 w 260"/>
              <a:gd name="T83" fmla="*/ 68 h 275"/>
              <a:gd name="T84" fmla="*/ 145 w 260"/>
              <a:gd name="T85" fmla="*/ 42 h 275"/>
              <a:gd name="T86" fmla="*/ 145 w 260"/>
              <a:gd name="T87" fmla="*/ 1 h 275"/>
              <a:gd name="T88" fmla="*/ 112 w 260"/>
              <a:gd name="T89" fmla="*/ 1 h 275"/>
              <a:gd name="T90" fmla="*/ 115 w 260"/>
              <a:gd name="T91" fmla="*/ 0 h 275"/>
              <a:gd name="T92" fmla="*/ 116 w 260"/>
              <a:gd name="T93" fmla="*/ 3 h 275"/>
              <a:gd name="T94" fmla="*/ 117 w 260"/>
              <a:gd name="T95" fmla="*/ 40 h 275"/>
              <a:gd name="T96" fmla="*/ 116 w 260"/>
              <a:gd name="T97" fmla="*/ 70 h 275"/>
              <a:gd name="T98" fmla="*/ 113 w 260"/>
              <a:gd name="T99" fmla="*/ 71 h 275"/>
              <a:gd name="T100" fmla="*/ 112 w 260"/>
              <a:gd name="T101" fmla="*/ 68 h 275"/>
              <a:gd name="T102" fmla="*/ 113 w 260"/>
              <a:gd name="T103" fmla="*/ 42 h 275"/>
              <a:gd name="T104" fmla="*/ 112 w 260"/>
              <a:gd name="T105" fmla="*/ 1 h 275"/>
              <a:gd name="T106" fmla="*/ 79 w 260"/>
              <a:gd name="T107" fmla="*/ 1 h 275"/>
              <a:gd name="T108" fmla="*/ 82 w 260"/>
              <a:gd name="T109" fmla="*/ 0 h 275"/>
              <a:gd name="T110" fmla="*/ 83 w 260"/>
              <a:gd name="T111" fmla="*/ 3 h 275"/>
              <a:gd name="T112" fmla="*/ 84 w 260"/>
              <a:gd name="T113" fmla="*/ 40 h 275"/>
              <a:gd name="T114" fmla="*/ 83 w 260"/>
              <a:gd name="T115" fmla="*/ 70 h 275"/>
              <a:gd name="T116" fmla="*/ 80 w 260"/>
              <a:gd name="T117" fmla="*/ 71 h 275"/>
              <a:gd name="T118" fmla="*/ 79 w 260"/>
              <a:gd name="T119" fmla="*/ 68 h 275"/>
              <a:gd name="T120" fmla="*/ 80 w 260"/>
              <a:gd name="T121" fmla="*/ 42 h 275"/>
              <a:gd name="T122" fmla="*/ 79 w 260"/>
              <a:gd name="T123"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 h="275">
                <a:moveTo>
                  <a:pt x="205" y="129"/>
                </a:moveTo>
                <a:cubicBezTo>
                  <a:pt x="205" y="129"/>
                  <a:pt x="204" y="129"/>
                  <a:pt x="204" y="129"/>
                </a:cubicBezTo>
                <a:cubicBezTo>
                  <a:pt x="204" y="182"/>
                  <a:pt x="204" y="182"/>
                  <a:pt x="204" y="182"/>
                </a:cubicBezTo>
                <a:cubicBezTo>
                  <a:pt x="204" y="182"/>
                  <a:pt x="204" y="182"/>
                  <a:pt x="204" y="182"/>
                </a:cubicBezTo>
                <a:cubicBezTo>
                  <a:pt x="204" y="208"/>
                  <a:pt x="204" y="208"/>
                  <a:pt x="204" y="208"/>
                </a:cubicBezTo>
                <a:cubicBezTo>
                  <a:pt x="204" y="208"/>
                  <a:pt x="205" y="207"/>
                  <a:pt x="205" y="207"/>
                </a:cubicBezTo>
                <a:cubicBezTo>
                  <a:pt x="228" y="209"/>
                  <a:pt x="243" y="200"/>
                  <a:pt x="250" y="186"/>
                </a:cubicBezTo>
                <a:cubicBezTo>
                  <a:pt x="254" y="179"/>
                  <a:pt x="256" y="170"/>
                  <a:pt x="255" y="161"/>
                </a:cubicBezTo>
                <a:cubicBezTo>
                  <a:pt x="255" y="153"/>
                  <a:pt x="252" y="145"/>
                  <a:pt x="247" y="139"/>
                </a:cubicBezTo>
                <a:cubicBezTo>
                  <a:pt x="238" y="129"/>
                  <a:pt x="225" y="124"/>
                  <a:pt x="205" y="129"/>
                </a:cubicBezTo>
                <a:close/>
                <a:moveTo>
                  <a:pt x="0" y="251"/>
                </a:moveTo>
                <a:cubicBezTo>
                  <a:pt x="228" y="251"/>
                  <a:pt x="228" y="251"/>
                  <a:pt x="228" y="251"/>
                </a:cubicBezTo>
                <a:cubicBezTo>
                  <a:pt x="228" y="263"/>
                  <a:pt x="228" y="263"/>
                  <a:pt x="228" y="263"/>
                </a:cubicBezTo>
                <a:cubicBezTo>
                  <a:pt x="228" y="270"/>
                  <a:pt x="222" y="275"/>
                  <a:pt x="216" y="275"/>
                </a:cubicBezTo>
                <a:cubicBezTo>
                  <a:pt x="12" y="275"/>
                  <a:pt x="12" y="275"/>
                  <a:pt x="12" y="275"/>
                </a:cubicBezTo>
                <a:cubicBezTo>
                  <a:pt x="6" y="275"/>
                  <a:pt x="0" y="270"/>
                  <a:pt x="0" y="263"/>
                </a:cubicBezTo>
                <a:lnTo>
                  <a:pt x="0" y="251"/>
                </a:lnTo>
                <a:close/>
                <a:moveTo>
                  <a:pt x="204" y="87"/>
                </a:moveTo>
                <a:cubicBezTo>
                  <a:pt x="204" y="87"/>
                  <a:pt x="204" y="87"/>
                  <a:pt x="204" y="87"/>
                </a:cubicBezTo>
                <a:cubicBezTo>
                  <a:pt x="204" y="126"/>
                  <a:pt x="204" y="126"/>
                  <a:pt x="204" y="126"/>
                </a:cubicBezTo>
                <a:cubicBezTo>
                  <a:pt x="204" y="125"/>
                  <a:pt x="204" y="125"/>
                  <a:pt x="204" y="125"/>
                </a:cubicBezTo>
                <a:cubicBezTo>
                  <a:pt x="225" y="119"/>
                  <a:pt x="241" y="125"/>
                  <a:pt x="250" y="136"/>
                </a:cubicBezTo>
                <a:cubicBezTo>
                  <a:pt x="255" y="143"/>
                  <a:pt x="259" y="152"/>
                  <a:pt x="259" y="161"/>
                </a:cubicBezTo>
                <a:cubicBezTo>
                  <a:pt x="260" y="170"/>
                  <a:pt x="258" y="180"/>
                  <a:pt x="254" y="188"/>
                </a:cubicBezTo>
                <a:cubicBezTo>
                  <a:pt x="246" y="203"/>
                  <a:pt x="230" y="214"/>
                  <a:pt x="205" y="211"/>
                </a:cubicBezTo>
                <a:cubicBezTo>
                  <a:pt x="204" y="211"/>
                  <a:pt x="204" y="211"/>
                  <a:pt x="204" y="211"/>
                </a:cubicBezTo>
                <a:cubicBezTo>
                  <a:pt x="204" y="215"/>
                  <a:pt x="204" y="215"/>
                  <a:pt x="204" y="215"/>
                </a:cubicBezTo>
                <a:cubicBezTo>
                  <a:pt x="204" y="233"/>
                  <a:pt x="188" y="248"/>
                  <a:pt x="170" y="248"/>
                </a:cubicBezTo>
                <a:cubicBezTo>
                  <a:pt x="65" y="248"/>
                  <a:pt x="65" y="248"/>
                  <a:pt x="65" y="248"/>
                </a:cubicBezTo>
                <a:cubicBezTo>
                  <a:pt x="43" y="248"/>
                  <a:pt x="25" y="230"/>
                  <a:pt x="25" y="207"/>
                </a:cubicBezTo>
                <a:cubicBezTo>
                  <a:pt x="25" y="173"/>
                  <a:pt x="25" y="173"/>
                  <a:pt x="25" y="173"/>
                </a:cubicBezTo>
                <a:cubicBezTo>
                  <a:pt x="25" y="87"/>
                  <a:pt x="25" y="87"/>
                  <a:pt x="25" y="87"/>
                </a:cubicBezTo>
                <a:cubicBezTo>
                  <a:pt x="25" y="86"/>
                  <a:pt x="25" y="86"/>
                  <a:pt x="25" y="86"/>
                </a:cubicBezTo>
                <a:cubicBezTo>
                  <a:pt x="204" y="86"/>
                  <a:pt x="204" y="86"/>
                  <a:pt x="204" y="86"/>
                </a:cubicBezTo>
                <a:lnTo>
                  <a:pt x="204" y="87"/>
                </a:lnTo>
                <a:close/>
                <a:moveTo>
                  <a:pt x="145" y="1"/>
                </a:moveTo>
                <a:cubicBezTo>
                  <a:pt x="145" y="0"/>
                  <a:pt x="147" y="0"/>
                  <a:pt x="148" y="0"/>
                </a:cubicBezTo>
                <a:cubicBezTo>
                  <a:pt x="149" y="1"/>
                  <a:pt x="149" y="2"/>
                  <a:pt x="149" y="3"/>
                </a:cubicBezTo>
                <a:cubicBezTo>
                  <a:pt x="140" y="20"/>
                  <a:pt x="145" y="30"/>
                  <a:pt x="149" y="40"/>
                </a:cubicBezTo>
                <a:cubicBezTo>
                  <a:pt x="154" y="49"/>
                  <a:pt x="158" y="58"/>
                  <a:pt x="148" y="70"/>
                </a:cubicBezTo>
                <a:cubicBezTo>
                  <a:pt x="148" y="71"/>
                  <a:pt x="146" y="71"/>
                  <a:pt x="145" y="71"/>
                </a:cubicBezTo>
                <a:cubicBezTo>
                  <a:pt x="144" y="70"/>
                  <a:pt x="144" y="69"/>
                  <a:pt x="145" y="68"/>
                </a:cubicBezTo>
                <a:cubicBezTo>
                  <a:pt x="153" y="57"/>
                  <a:pt x="150" y="50"/>
                  <a:pt x="145" y="42"/>
                </a:cubicBezTo>
                <a:cubicBezTo>
                  <a:pt x="141" y="31"/>
                  <a:pt x="136" y="20"/>
                  <a:pt x="145" y="1"/>
                </a:cubicBezTo>
                <a:close/>
                <a:moveTo>
                  <a:pt x="112" y="1"/>
                </a:moveTo>
                <a:cubicBezTo>
                  <a:pt x="112" y="0"/>
                  <a:pt x="114" y="0"/>
                  <a:pt x="115" y="0"/>
                </a:cubicBezTo>
                <a:cubicBezTo>
                  <a:pt x="116" y="1"/>
                  <a:pt x="116" y="2"/>
                  <a:pt x="116" y="3"/>
                </a:cubicBezTo>
                <a:cubicBezTo>
                  <a:pt x="107" y="20"/>
                  <a:pt x="112" y="30"/>
                  <a:pt x="117" y="40"/>
                </a:cubicBezTo>
                <a:cubicBezTo>
                  <a:pt x="121" y="49"/>
                  <a:pt x="125" y="58"/>
                  <a:pt x="116" y="70"/>
                </a:cubicBezTo>
                <a:cubicBezTo>
                  <a:pt x="115" y="71"/>
                  <a:pt x="113" y="71"/>
                  <a:pt x="113" y="71"/>
                </a:cubicBezTo>
                <a:cubicBezTo>
                  <a:pt x="112" y="70"/>
                  <a:pt x="111" y="69"/>
                  <a:pt x="112" y="68"/>
                </a:cubicBezTo>
                <a:cubicBezTo>
                  <a:pt x="120" y="57"/>
                  <a:pt x="117" y="50"/>
                  <a:pt x="113" y="42"/>
                </a:cubicBezTo>
                <a:cubicBezTo>
                  <a:pt x="108" y="31"/>
                  <a:pt x="103" y="20"/>
                  <a:pt x="112" y="1"/>
                </a:cubicBezTo>
                <a:close/>
                <a:moveTo>
                  <a:pt x="79" y="1"/>
                </a:moveTo>
                <a:cubicBezTo>
                  <a:pt x="80" y="0"/>
                  <a:pt x="81" y="0"/>
                  <a:pt x="82" y="0"/>
                </a:cubicBezTo>
                <a:cubicBezTo>
                  <a:pt x="83" y="1"/>
                  <a:pt x="83" y="2"/>
                  <a:pt x="83" y="3"/>
                </a:cubicBezTo>
                <a:cubicBezTo>
                  <a:pt x="74" y="20"/>
                  <a:pt x="79" y="30"/>
                  <a:pt x="84" y="40"/>
                </a:cubicBezTo>
                <a:cubicBezTo>
                  <a:pt x="88" y="49"/>
                  <a:pt x="92" y="58"/>
                  <a:pt x="83" y="70"/>
                </a:cubicBezTo>
                <a:cubicBezTo>
                  <a:pt x="82" y="71"/>
                  <a:pt x="81" y="71"/>
                  <a:pt x="80" y="71"/>
                </a:cubicBezTo>
                <a:cubicBezTo>
                  <a:pt x="79" y="70"/>
                  <a:pt x="79" y="69"/>
                  <a:pt x="79" y="68"/>
                </a:cubicBezTo>
                <a:cubicBezTo>
                  <a:pt x="87" y="57"/>
                  <a:pt x="84" y="50"/>
                  <a:pt x="80" y="42"/>
                </a:cubicBezTo>
                <a:cubicBezTo>
                  <a:pt x="75" y="31"/>
                  <a:pt x="70" y="20"/>
                  <a:pt x="79" y="1"/>
                </a:cubicBezTo>
                <a:close/>
              </a:path>
            </a:pathLst>
          </a:custGeom>
        </p:spPr>
        <p:style>
          <a:lnRef idx="1">
            <a:schemeClr val="dk1"/>
          </a:lnRef>
          <a:fillRef idx="3">
            <a:schemeClr val="dk1"/>
          </a:fillRef>
          <a:effectRef idx="2">
            <a:schemeClr val="dk1"/>
          </a:effectRef>
          <a:fontRef idx="minor">
            <a:schemeClr val="lt1"/>
          </a:fontRef>
        </p:style>
        <p:txBody>
          <a:bodyPr vert="horz" wrap="square" lIns="91440" tIns="45720" rIns="91440" bIns="45720" numCol="1" anchor="t" anchorCtr="0" compatLnSpc="1">
            <a:scene3d>
              <a:camera prst="orthographicFront"/>
              <a:lightRig rig="threePt" dir="t"/>
            </a:scene3d>
          </a:bodyPr>
          <a:lstStyle/>
          <a:p>
            <a:endParaRPr lang="en-US">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 name="Freeform 21"/>
          <p:cNvSpPr>
            <a:spLocks noEditPoints="1"/>
          </p:cNvSpPr>
          <p:nvPr/>
        </p:nvSpPr>
        <p:spPr bwMode="auto">
          <a:xfrm>
            <a:off x="8919498" y="1885823"/>
            <a:ext cx="1198562" cy="735085"/>
          </a:xfrm>
          <a:custGeom>
            <a:avLst/>
            <a:gdLst>
              <a:gd name="T0" fmla="*/ 233 w 296"/>
              <a:gd name="T1" fmla="*/ 0 h 181"/>
              <a:gd name="T2" fmla="*/ 274 w 296"/>
              <a:gd name="T3" fmla="*/ 40 h 181"/>
              <a:gd name="T4" fmla="*/ 233 w 296"/>
              <a:gd name="T5" fmla="*/ 81 h 181"/>
              <a:gd name="T6" fmla="*/ 195 w 296"/>
              <a:gd name="T7" fmla="*/ 55 h 181"/>
              <a:gd name="T8" fmla="*/ 197 w 296"/>
              <a:gd name="T9" fmla="*/ 40 h 181"/>
              <a:gd name="T10" fmla="*/ 195 w 296"/>
              <a:gd name="T11" fmla="*/ 26 h 181"/>
              <a:gd name="T12" fmla="*/ 233 w 296"/>
              <a:gd name="T13" fmla="*/ 0 h 181"/>
              <a:gd name="T14" fmla="*/ 148 w 296"/>
              <a:gd name="T15" fmla="*/ 0 h 181"/>
              <a:gd name="T16" fmla="*/ 189 w 296"/>
              <a:gd name="T17" fmla="*/ 40 h 181"/>
              <a:gd name="T18" fmla="*/ 148 w 296"/>
              <a:gd name="T19" fmla="*/ 81 h 181"/>
              <a:gd name="T20" fmla="*/ 108 w 296"/>
              <a:gd name="T21" fmla="*/ 40 h 181"/>
              <a:gd name="T22" fmla="*/ 148 w 296"/>
              <a:gd name="T23" fmla="*/ 0 h 181"/>
              <a:gd name="T24" fmla="*/ 171 w 296"/>
              <a:gd name="T25" fmla="*/ 89 h 181"/>
              <a:gd name="T26" fmla="*/ 212 w 296"/>
              <a:gd name="T27" fmla="*/ 135 h 181"/>
              <a:gd name="T28" fmla="*/ 212 w 296"/>
              <a:gd name="T29" fmla="*/ 181 h 181"/>
              <a:gd name="T30" fmla="*/ 85 w 296"/>
              <a:gd name="T31" fmla="*/ 181 h 181"/>
              <a:gd name="T32" fmla="*/ 85 w 296"/>
              <a:gd name="T33" fmla="*/ 135 h 181"/>
              <a:gd name="T34" fmla="*/ 126 w 296"/>
              <a:gd name="T35" fmla="*/ 89 h 181"/>
              <a:gd name="T36" fmla="*/ 130 w 296"/>
              <a:gd name="T37" fmla="*/ 99 h 181"/>
              <a:gd name="T38" fmla="*/ 148 w 296"/>
              <a:gd name="T39" fmla="*/ 141 h 181"/>
              <a:gd name="T40" fmla="*/ 166 w 296"/>
              <a:gd name="T41" fmla="*/ 99 h 181"/>
              <a:gd name="T42" fmla="*/ 171 w 296"/>
              <a:gd name="T43" fmla="*/ 89 h 181"/>
              <a:gd name="T44" fmla="*/ 64 w 296"/>
              <a:gd name="T45" fmla="*/ 0 h 181"/>
              <a:gd name="T46" fmla="*/ 102 w 296"/>
              <a:gd name="T47" fmla="*/ 26 h 181"/>
              <a:gd name="T48" fmla="*/ 99 w 296"/>
              <a:gd name="T49" fmla="*/ 40 h 181"/>
              <a:gd name="T50" fmla="*/ 102 w 296"/>
              <a:gd name="T51" fmla="*/ 55 h 181"/>
              <a:gd name="T52" fmla="*/ 64 w 296"/>
              <a:gd name="T53" fmla="*/ 81 h 181"/>
              <a:gd name="T54" fmla="*/ 23 w 296"/>
              <a:gd name="T55" fmla="*/ 40 h 181"/>
              <a:gd name="T56" fmla="*/ 64 w 296"/>
              <a:gd name="T57" fmla="*/ 0 h 181"/>
              <a:gd name="T58" fmla="*/ 86 w 296"/>
              <a:gd name="T59" fmla="*/ 89 h 181"/>
              <a:gd name="T60" fmla="*/ 98 w 296"/>
              <a:gd name="T61" fmla="*/ 92 h 181"/>
              <a:gd name="T62" fmla="*/ 77 w 296"/>
              <a:gd name="T63" fmla="*/ 135 h 181"/>
              <a:gd name="T64" fmla="*/ 77 w 296"/>
              <a:gd name="T65" fmla="*/ 181 h 181"/>
              <a:gd name="T66" fmla="*/ 0 w 296"/>
              <a:gd name="T67" fmla="*/ 181 h 181"/>
              <a:gd name="T68" fmla="*/ 0 w 296"/>
              <a:gd name="T69" fmla="*/ 135 h 181"/>
              <a:gd name="T70" fmla="*/ 41 w 296"/>
              <a:gd name="T71" fmla="*/ 89 h 181"/>
              <a:gd name="T72" fmla="*/ 46 w 296"/>
              <a:gd name="T73" fmla="*/ 99 h 181"/>
              <a:gd name="T74" fmla="*/ 64 w 296"/>
              <a:gd name="T75" fmla="*/ 141 h 181"/>
              <a:gd name="T76" fmla="*/ 81 w 296"/>
              <a:gd name="T77" fmla="*/ 99 h 181"/>
              <a:gd name="T78" fmla="*/ 86 w 296"/>
              <a:gd name="T79" fmla="*/ 89 h 181"/>
              <a:gd name="T80" fmla="*/ 255 w 296"/>
              <a:gd name="T81" fmla="*/ 89 h 181"/>
              <a:gd name="T82" fmla="*/ 296 w 296"/>
              <a:gd name="T83" fmla="*/ 135 h 181"/>
              <a:gd name="T84" fmla="*/ 296 w 296"/>
              <a:gd name="T85" fmla="*/ 181 h 181"/>
              <a:gd name="T86" fmla="*/ 220 w 296"/>
              <a:gd name="T87" fmla="*/ 181 h 181"/>
              <a:gd name="T88" fmla="*/ 220 w 296"/>
              <a:gd name="T89" fmla="*/ 135 h 181"/>
              <a:gd name="T90" fmla="*/ 199 w 296"/>
              <a:gd name="T91" fmla="*/ 92 h 181"/>
              <a:gd name="T92" fmla="*/ 211 w 296"/>
              <a:gd name="T93" fmla="*/ 89 h 181"/>
              <a:gd name="T94" fmla="*/ 215 w 296"/>
              <a:gd name="T95" fmla="*/ 99 h 181"/>
              <a:gd name="T96" fmla="*/ 233 w 296"/>
              <a:gd name="T97" fmla="*/ 141 h 181"/>
              <a:gd name="T98" fmla="*/ 251 w 296"/>
              <a:gd name="T99" fmla="*/ 99 h 181"/>
              <a:gd name="T100" fmla="*/ 255 w 296"/>
              <a:gd name="T101" fmla="*/ 8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181">
                <a:moveTo>
                  <a:pt x="233" y="0"/>
                </a:moveTo>
                <a:cubicBezTo>
                  <a:pt x="255" y="0"/>
                  <a:pt x="274" y="18"/>
                  <a:pt x="274" y="40"/>
                </a:cubicBezTo>
                <a:cubicBezTo>
                  <a:pt x="274" y="63"/>
                  <a:pt x="255" y="81"/>
                  <a:pt x="233" y="81"/>
                </a:cubicBezTo>
                <a:cubicBezTo>
                  <a:pt x="216" y="81"/>
                  <a:pt x="201" y="70"/>
                  <a:pt x="195" y="55"/>
                </a:cubicBezTo>
                <a:cubicBezTo>
                  <a:pt x="196" y="50"/>
                  <a:pt x="197" y="45"/>
                  <a:pt x="197" y="40"/>
                </a:cubicBezTo>
                <a:cubicBezTo>
                  <a:pt x="197" y="35"/>
                  <a:pt x="196" y="30"/>
                  <a:pt x="195" y="26"/>
                </a:cubicBezTo>
                <a:cubicBezTo>
                  <a:pt x="201" y="10"/>
                  <a:pt x="216" y="0"/>
                  <a:pt x="233" y="0"/>
                </a:cubicBezTo>
                <a:close/>
                <a:moveTo>
                  <a:pt x="148" y="0"/>
                </a:moveTo>
                <a:cubicBezTo>
                  <a:pt x="171" y="0"/>
                  <a:pt x="189" y="18"/>
                  <a:pt x="189" y="40"/>
                </a:cubicBezTo>
                <a:cubicBezTo>
                  <a:pt x="189" y="63"/>
                  <a:pt x="171" y="81"/>
                  <a:pt x="148" y="81"/>
                </a:cubicBezTo>
                <a:cubicBezTo>
                  <a:pt x="126" y="81"/>
                  <a:pt x="108" y="63"/>
                  <a:pt x="108" y="40"/>
                </a:cubicBezTo>
                <a:cubicBezTo>
                  <a:pt x="108" y="18"/>
                  <a:pt x="126" y="0"/>
                  <a:pt x="148" y="0"/>
                </a:cubicBezTo>
                <a:close/>
                <a:moveTo>
                  <a:pt x="171" y="89"/>
                </a:moveTo>
                <a:cubicBezTo>
                  <a:pt x="194" y="91"/>
                  <a:pt x="212" y="111"/>
                  <a:pt x="212" y="135"/>
                </a:cubicBezTo>
                <a:cubicBezTo>
                  <a:pt x="212" y="181"/>
                  <a:pt x="212" y="181"/>
                  <a:pt x="212" y="181"/>
                </a:cubicBezTo>
                <a:cubicBezTo>
                  <a:pt x="85" y="181"/>
                  <a:pt x="85" y="181"/>
                  <a:pt x="85" y="181"/>
                </a:cubicBezTo>
                <a:cubicBezTo>
                  <a:pt x="85" y="135"/>
                  <a:pt x="85" y="135"/>
                  <a:pt x="85" y="135"/>
                </a:cubicBezTo>
                <a:cubicBezTo>
                  <a:pt x="85" y="111"/>
                  <a:pt x="103" y="91"/>
                  <a:pt x="126" y="89"/>
                </a:cubicBezTo>
                <a:cubicBezTo>
                  <a:pt x="130" y="99"/>
                  <a:pt x="130" y="99"/>
                  <a:pt x="130" y="99"/>
                </a:cubicBezTo>
                <a:cubicBezTo>
                  <a:pt x="148" y="141"/>
                  <a:pt x="148" y="141"/>
                  <a:pt x="148" y="141"/>
                </a:cubicBezTo>
                <a:cubicBezTo>
                  <a:pt x="166" y="99"/>
                  <a:pt x="166" y="99"/>
                  <a:pt x="166" y="99"/>
                </a:cubicBezTo>
                <a:lnTo>
                  <a:pt x="171" y="89"/>
                </a:lnTo>
                <a:close/>
                <a:moveTo>
                  <a:pt x="64" y="0"/>
                </a:moveTo>
                <a:cubicBezTo>
                  <a:pt x="81" y="0"/>
                  <a:pt x="96" y="10"/>
                  <a:pt x="102" y="26"/>
                </a:cubicBezTo>
                <a:cubicBezTo>
                  <a:pt x="100" y="30"/>
                  <a:pt x="99" y="35"/>
                  <a:pt x="99" y="40"/>
                </a:cubicBezTo>
                <a:cubicBezTo>
                  <a:pt x="99" y="45"/>
                  <a:pt x="100" y="50"/>
                  <a:pt x="102" y="55"/>
                </a:cubicBezTo>
                <a:cubicBezTo>
                  <a:pt x="96" y="70"/>
                  <a:pt x="81" y="81"/>
                  <a:pt x="64" y="81"/>
                </a:cubicBezTo>
                <a:cubicBezTo>
                  <a:pt x="41" y="81"/>
                  <a:pt x="23" y="63"/>
                  <a:pt x="23" y="40"/>
                </a:cubicBezTo>
                <a:cubicBezTo>
                  <a:pt x="23" y="18"/>
                  <a:pt x="41" y="0"/>
                  <a:pt x="64" y="0"/>
                </a:cubicBezTo>
                <a:close/>
                <a:moveTo>
                  <a:pt x="86" y="89"/>
                </a:moveTo>
                <a:cubicBezTo>
                  <a:pt x="90" y="89"/>
                  <a:pt x="94" y="90"/>
                  <a:pt x="98" y="92"/>
                </a:cubicBezTo>
                <a:cubicBezTo>
                  <a:pt x="85" y="102"/>
                  <a:pt x="77" y="117"/>
                  <a:pt x="77" y="135"/>
                </a:cubicBezTo>
                <a:cubicBezTo>
                  <a:pt x="77" y="181"/>
                  <a:pt x="77" y="181"/>
                  <a:pt x="77" y="181"/>
                </a:cubicBezTo>
                <a:cubicBezTo>
                  <a:pt x="0" y="181"/>
                  <a:pt x="0" y="181"/>
                  <a:pt x="0" y="181"/>
                </a:cubicBezTo>
                <a:cubicBezTo>
                  <a:pt x="0" y="135"/>
                  <a:pt x="0" y="135"/>
                  <a:pt x="0" y="135"/>
                </a:cubicBezTo>
                <a:cubicBezTo>
                  <a:pt x="0" y="111"/>
                  <a:pt x="18" y="91"/>
                  <a:pt x="41" y="89"/>
                </a:cubicBezTo>
                <a:cubicBezTo>
                  <a:pt x="46" y="99"/>
                  <a:pt x="46" y="99"/>
                  <a:pt x="46" y="99"/>
                </a:cubicBezTo>
                <a:cubicBezTo>
                  <a:pt x="64" y="141"/>
                  <a:pt x="64" y="141"/>
                  <a:pt x="64" y="141"/>
                </a:cubicBezTo>
                <a:cubicBezTo>
                  <a:pt x="81" y="99"/>
                  <a:pt x="81" y="99"/>
                  <a:pt x="81" y="99"/>
                </a:cubicBezTo>
                <a:lnTo>
                  <a:pt x="86" y="89"/>
                </a:lnTo>
                <a:close/>
                <a:moveTo>
                  <a:pt x="255" y="89"/>
                </a:moveTo>
                <a:cubicBezTo>
                  <a:pt x="278" y="91"/>
                  <a:pt x="296" y="111"/>
                  <a:pt x="296" y="135"/>
                </a:cubicBezTo>
                <a:cubicBezTo>
                  <a:pt x="296" y="181"/>
                  <a:pt x="296" y="181"/>
                  <a:pt x="296" y="181"/>
                </a:cubicBezTo>
                <a:cubicBezTo>
                  <a:pt x="220" y="181"/>
                  <a:pt x="220" y="181"/>
                  <a:pt x="220" y="181"/>
                </a:cubicBezTo>
                <a:cubicBezTo>
                  <a:pt x="220" y="135"/>
                  <a:pt x="220" y="135"/>
                  <a:pt x="220" y="135"/>
                </a:cubicBezTo>
                <a:cubicBezTo>
                  <a:pt x="220" y="117"/>
                  <a:pt x="212" y="102"/>
                  <a:pt x="199" y="92"/>
                </a:cubicBezTo>
                <a:cubicBezTo>
                  <a:pt x="203" y="90"/>
                  <a:pt x="206" y="89"/>
                  <a:pt x="211" y="89"/>
                </a:cubicBezTo>
                <a:cubicBezTo>
                  <a:pt x="215" y="99"/>
                  <a:pt x="215" y="99"/>
                  <a:pt x="215" y="99"/>
                </a:cubicBezTo>
                <a:cubicBezTo>
                  <a:pt x="233" y="141"/>
                  <a:pt x="233" y="141"/>
                  <a:pt x="233" y="141"/>
                </a:cubicBezTo>
                <a:cubicBezTo>
                  <a:pt x="251" y="99"/>
                  <a:pt x="251" y="99"/>
                  <a:pt x="251" y="99"/>
                </a:cubicBezTo>
                <a:lnTo>
                  <a:pt x="255" y="89"/>
                </a:lnTo>
                <a:close/>
              </a:path>
            </a:pathLst>
          </a:custGeom>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2" name="Rectangle 30"/>
          <p:cNvSpPr/>
          <p:nvPr/>
        </p:nvSpPr>
        <p:spPr>
          <a:xfrm>
            <a:off x="2132330" y="2956560"/>
            <a:ext cx="135636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Mô tả chức năng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Rectangle 30"/>
          <p:cNvSpPr/>
          <p:nvPr/>
        </p:nvSpPr>
        <p:spPr>
          <a:xfrm>
            <a:off x="5549929" y="2956295"/>
            <a:ext cx="1092141"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Dữ liệu liên quan</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5" name="Rectangle 30"/>
          <p:cNvSpPr/>
          <p:nvPr/>
        </p:nvSpPr>
        <p:spPr>
          <a:xfrm>
            <a:off x="8855710" y="2956560"/>
            <a:ext cx="132524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Đối tượng sử dụng</a:t>
            </a:r>
            <a:endParaRPr kumimoji="0" lang="en-US" altLang="zh-CN" sz="16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6" name="TextBox 7"/>
          <p:cNvSpPr txBox="1"/>
          <p:nvPr/>
        </p:nvSpPr>
        <p:spPr>
          <a:xfrm>
            <a:off x="1756410" y="4530725"/>
            <a:ext cx="6512560" cy="706755"/>
          </a:xfrm>
          <a:prstGeom prst="rect">
            <a:avLst/>
          </a:prstGeom>
          <a:noFill/>
        </p:spPr>
        <p:txBody>
          <a:bodyPr wrap="square" rtlCol="0">
            <a:spAutoFit/>
          </a:bodyPr>
          <a:lstStyle/>
          <a:p>
            <a:r>
              <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Các thành phần của đặc tả</a:t>
            </a:r>
            <a:endParaRPr lang="en-US" altLang="zh-CN" sz="40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7" name="矩形 16"/>
          <p:cNvSpPr/>
          <p:nvPr/>
        </p:nvSpPr>
        <p:spPr>
          <a:xfrm>
            <a:off x="1756431" y="5225856"/>
            <a:ext cx="9080902" cy="414020"/>
          </a:xfrm>
          <a:prstGeom prst="rect">
            <a:avLst/>
          </a:prstGeom>
        </p:spPr>
        <p:txBody>
          <a:bodyPr wrap="square">
            <a:spAutoFit/>
          </a:bodyPr>
          <a:lstStyle/>
          <a:p>
            <a:pPr>
              <a:lnSpc>
                <a:spcPct val="150000"/>
              </a:lnSpc>
              <a:defRPr/>
            </a:pPr>
            <a:endParaRPr lang="zh-CN" altLang="en-US"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6647" y="4516644"/>
            <a:ext cx="72078" cy="12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026430" y="1989622"/>
            <a:ext cx="5512468" cy="3875702"/>
            <a:chOff x="2468355" y="2026923"/>
            <a:chExt cx="3918886" cy="2755287"/>
          </a:xfrm>
        </p:grpSpPr>
        <p:sp>
          <p:nvSpPr>
            <p:cNvPr id="4" name="Freeform 49"/>
            <p:cNvSpPr/>
            <p:nvPr/>
          </p:nvSpPr>
          <p:spPr bwMode="auto">
            <a:xfrm rot="2571951">
              <a:off x="4523284" y="3042516"/>
              <a:ext cx="1863957" cy="1733683"/>
            </a:xfrm>
            <a:custGeom>
              <a:avLst/>
              <a:gdLst>
                <a:gd name="T0" fmla="*/ 121 w 121"/>
                <a:gd name="T1" fmla="*/ 61 h 122"/>
                <a:gd name="T2" fmla="*/ 97 w 121"/>
                <a:gd name="T3" fmla="*/ 12 h 122"/>
                <a:gd name="T4" fmla="*/ 62 w 121"/>
                <a:gd name="T5" fmla="*/ 0 h 122"/>
                <a:gd name="T6" fmla="*/ 61 w 121"/>
                <a:gd name="T7" fmla="*/ 0 h 122"/>
                <a:gd name="T8" fmla="*/ 61 w 121"/>
                <a:gd name="T9" fmla="*/ 24 h 122"/>
                <a:gd name="T10" fmla="*/ 61 w 121"/>
                <a:gd name="T11" fmla="*/ 24 h 122"/>
                <a:gd name="T12" fmla="*/ 97 w 121"/>
                <a:gd name="T13" fmla="*/ 61 h 122"/>
                <a:gd name="T14" fmla="*/ 97 w 121"/>
                <a:gd name="T15" fmla="*/ 61 h 122"/>
                <a:gd name="T16" fmla="*/ 61 w 121"/>
                <a:gd name="T17" fmla="*/ 98 h 122"/>
                <a:gd name="T18" fmla="*/ 24 w 121"/>
                <a:gd name="T19" fmla="*/ 61 h 122"/>
                <a:gd name="T20" fmla="*/ 24 w 121"/>
                <a:gd name="T21" fmla="*/ 61 h 122"/>
                <a:gd name="T22" fmla="*/ 24 w 121"/>
                <a:gd name="T23" fmla="*/ 61 h 122"/>
                <a:gd name="T24" fmla="*/ 0 w 121"/>
                <a:gd name="T25" fmla="*/ 61 h 122"/>
                <a:gd name="T26" fmla="*/ 0 w 121"/>
                <a:gd name="T27" fmla="*/ 61 h 122"/>
                <a:gd name="T28" fmla="*/ 0 w 121"/>
                <a:gd name="T29" fmla="*/ 61 h 122"/>
                <a:gd name="T30" fmla="*/ 12 w 121"/>
                <a:gd name="T31" fmla="*/ 97 h 122"/>
                <a:gd name="T32" fmla="*/ 61 w 121"/>
                <a:gd name="T33" fmla="*/ 122 h 122"/>
                <a:gd name="T34" fmla="*/ 121 w 121"/>
                <a:gd name="T35" fmla="*/ 61 h 122"/>
                <a:gd name="T36" fmla="*/ 121 w 121"/>
                <a:gd name="T37"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21" y="61"/>
                  </a:moveTo>
                  <a:cubicBezTo>
                    <a:pt x="121" y="41"/>
                    <a:pt x="112" y="23"/>
                    <a:pt x="97" y="12"/>
                  </a:cubicBezTo>
                  <a:cubicBezTo>
                    <a:pt x="87" y="5"/>
                    <a:pt x="75" y="0"/>
                    <a:pt x="62" y="0"/>
                  </a:cubicBezTo>
                  <a:cubicBezTo>
                    <a:pt x="61" y="0"/>
                    <a:pt x="61" y="0"/>
                    <a:pt x="61" y="0"/>
                  </a:cubicBezTo>
                  <a:cubicBezTo>
                    <a:pt x="61" y="24"/>
                    <a:pt x="61" y="24"/>
                    <a:pt x="61" y="24"/>
                  </a:cubicBezTo>
                  <a:cubicBezTo>
                    <a:pt x="61" y="24"/>
                    <a:pt x="61" y="24"/>
                    <a:pt x="61" y="24"/>
                  </a:cubicBezTo>
                  <a:cubicBezTo>
                    <a:pt x="81" y="25"/>
                    <a:pt x="97" y="41"/>
                    <a:pt x="97" y="61"/>
                  </a:cubicBezTo>
                  <a:cubicBezTo>
                    <a:pt x="97" y="61"/>
                    <a:pt x="97" y="61"/>
                    <a:pt x="97" y="61"/>
                  </a:cubicBezTo>
                  <a:cubicBezTo>
                    <a:pt x="97" y="81"/>
                    <a:pt x="81" y="98"/>
                    <a:pt x="61" y="98"/>
                  </a:cubicBezTo>
                  <a:cubicBezTo>
                    <a:pt x="40" y="98"/>
                    <a:pt x="24" y="81"/>
                    <a:pt x="24" y="61"/>
                  </a:cubicBezTo>
                  <a:cubicBezTo>
                    <a:pt x="24" y="61"/>
                    <a:pt x="24" y="61"/>
                    <a:pt x="24" y="61"/>
                  </a:cubicBezTo>
                  <a:cubicBezTo>
                    <a:pt x="24" y="61"/>
                    <a:pt x="24" y="61"/>
                    <a:pt x="24" y="61"/>
                  </a:cubicBezTo>
                  <a:cubicBezTo>
                    <a:pt x="0" y="61"/>
                    <a:pt x="0" y="61"/>
                    <a:pt x="0" y="61"/>
                  </a:cubicBezTo>
                  <a:cubicBezTo>
                    <a:pt x="0" y="61"/>
                    <a:pt x="0" y="61"/>
                    <a:pt x="0" y="61"/>
                  </a:cubicBezTo>
                  <a:cubicBezTo>
                    <a:pt x="0" y="61"/>
                    <a:pt x="0" y="61"/>
                    <a:pt x="0" y="61"/>
                  </a:cubicBezTo>
                  <a:cubicBezTo>
                    <a:pt x="0" y="75"/>
                    <a:pt x="4" y="87"/>
                    <a:pt x="12" y="97"/>
                  </a:cubicBezTo>
                  <a:cubicBezTo>
                    <a:pt x="23" y="112"/>
                    <a:pt x="41" y="122"/>
                    <a:pt x="61" y="122"/>
                  </a:cubicBezTo>
                  <a:cubicBezTo>
                    <a:pt x="94" y="122"/>
                    <a:pt x="121" y="95"/>
                    <a:pt x="121" y="61"/>
                  </a:cubicBezTo>
                  <a:cubicBezTo>
                    <a:pt x="121" y="61"/>
                    <a:pt x="121" y="61"/>
                    <a:pt x="121" y="61"/>
                  </a:cubicBezTo>
                </a:path>
              </a:pathLst>
            </a:custGeom>
            <a:solidFill>
              <a:srgbClr val="5C7672"/>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22"/>
            <p:cNvSpPr/>
            <p:nvPr/>
          </p:nvSpPr>
          <p:spPr bwMode="auto">
            <a:xfrm rot="2571951">
              <a:off x="3426233" y="2026923"/>
              <a:ext cx="1863957" cy="1731495"/>
            </a:xfrm>
            <a:custGeom>
              <a:avLst/>
              <a:gdLst>
                <a:gd name="T0" fmla="*/ 109 w 121"/>
                <a:gd name="T1" fmla="*/ 25 h 122"/>
                <a:gd name="T2" fmla="*/ 61 w 121"/>
                <a:gd name="T3" fmla="*/ 0 h 122"/>
                <a:gd name="T4" fmla="*/ 0 w 121"/>
                <a:gd name="T5" fmla="*/ 61 h 122"/>
                <a:gd name="T6" fmla="*/ 0 w 121"/>
                <a:gd name="T7" fmla="*/ 61 h 122"/>
                <a:gd name="T8" fmla="*/ 24 w 121"/>
                <a:gd name="T9" fmla="*/ 110 h 122"/>
                <a:gd name="T10" fmla="*/ 60 w 121"/>
                <a:gd name="T11" fmla="*/ 122 h 122"/>
                <a:gd name="T12" fmla="*/ 61 w 121"/>
                <a:gd name="T13" fmla="*/ 122 h 122"/>
                <a:gd name="T14" fmla="*/ 61 w 121"/>
                <a:gd name="T15" fmla="*/ 98 h 122"/>
                <a:gd name="T16" fmla="*/ 60 w 121"/>
                <a:gd name="T17" fmla="*/ 98 h 122"/>
                <a:gd name="T18" fmla="*/ 24 w 121"/>
                <a:gd name="T19" fmla="*/ 61 h 122"/>
                <a:gd name="T20" fmla="*/ 24 w 121"/>
                <a:gd name="T21" fmla="*/ 61 h 122"/>
                <a:gd name="T22" fmla="*/ 61 w 121"/>
                <a:gd name="T23" fmla="*/ 24 h 122"/>
                <a:gd name="T24" fmla="*/ 97 w 121"/>
                <a:gd name="T25" fmla="*/ 60 h 122"/>
                <a:gd name="T26" fmla="*/ 97 w 121"/>
                <a:gd name="T27" fmla="*/ 61 h 122"/>
                <a:gd name="T28" fmla="*/ 97 w 121"/>
                <a:gd name="T29" fmla="*/ 61 h 122"/>
                <a:gd name="T30" fmla="*/ 121 w 121"/>
                <a:gd name="T31" fmla="*/ 61 h 122"/>
                <a:gd name="T32" fmla="*/ 121 w 121"/>
                <a:gd name="T33" fmla="*/ 61 h 122"/>
                <a:gd name="T34" fmla="*/ 121 w 121"/>
                <a:gd name="T35" fmla="*/ 60 h 122"/>
                <a:gd name="T36" fmla="*/ 109 w 121"/>
                <a:gd name="T37"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2">
                  <a:moveTo>
                    <a:pt x="109" y="25"/>
                  </a:moveTo>
                  <a:cubicBezTo>
                    <a:pt x="98" y="10"/>
                    <a:pt x="81" y="0"/>
                    <a:pt x="61" y="0"/>
                  </a:cubicBezTo>
                  <a:cubicBezTo>
                    <a:pt x="27" y="0"/>
                    <a:pt x="0" y="28"/>
                    <a:pt x="0" y="61"/>
                  </a:cubicBezTo>
                  <a:cubicBezTo>
                    <a:pt x="0" y="61"/>
                    <a:pt x="0" y="61"/>
                    <a:pt x="0" y="61"/>
                  </a:cubicBezTo>
                  <a:cubicBezTo>
                    <a:pt x="0" y="81"/>
                    <a:pt x="9" y="99"/>
                    <a:pt x="24" y="110"/>
                  </a:cubicBezTo>
                  <a:cubicBezTo>
                    <a:pt x="34" y="117"/>
                    <a:pt x="46" y="122"/>
                    <a:pt x="60" y="122"/>
                  </a:cubicBezTo>
                  <a:cubicBezTo>
                    <a:pt x="60" y="122"/>
                    <a:pt x="60" y="122"/>
                    <a:pt x="61" y="122"/>
                  </a:cubicBezTo>
                  <a:cubicBezTo>
                    <a:pt x="61" y="98"/>
                    <a:pt x="61" y="98"/>
                    <a:pt x="61" y="98"/>
                  </a:cubicBezTo>
                  <a:cubicBezTo>
                    <a:pt x="60" y="98"/>
                    <a:pt x="60" y="98"/>
                    <a:pt x="60" y="98"/>
                  </a:cubicBezTo>
                  <a:cubicBezTo>
                    <a:pt x="40" y="97"/>
                    <a:pt x="24" y="81"/>
                    <a:pt x="24" y="61"/>
                  </a:cubicBezTo>
                  <a:cubicBezTo>
                    <a:pt x="24" y="61"/>
                    <a:pt x="24" y="61"/>
                    <a:pt x="24" y="61"/>
                  </a:cubicBezTo>
                  <a:cubicBezTo>
                    <a:pt x="24" y="41"/>
                    <a:pt x="40" y="24"/>
                    <a:pt x="61" y="24"/>
                  </a:cubicBezTo>
                  <a:cubicBezTo>
                    <a:pt x="81" y="24"/>
                    <a:pt x="97" y="40"/>
                    <a:pt x="97" y="60"/>
                  </a:cubicBezTo>
                  <a:cubicBezTo>
                    <a:pt x="97" y="61"/>
                    <a:pt x="97" y="61"/>
                    <a:pt x="97" y="61"/>
                  </a:cubicBezTo>
                  <a:cubicBezTo>
                    <a:pt x="97" y="61"/>
                    <a:pt x="97" y="61"/>
                    <a:pt x="97" y="61"/>
                  </a:cubicBezTo>
                  <a:cubicBezTo>
                    <a:pt x="121" y="61"/>
                    <a:pt x="121" y="61"/>
                    <a:pt x="121" y="61"/>
                  </a:cubicBezTo>
                  <a:cubicBezTo>
                    <a:pt x="121" y="61"/>
                    <a:pt x="121" y="61"/>
                    <a:pt x="121" y="61"/>
                  </a:cubicBezTo>
                  <a:cubicBezTo>
                    <a:pt x="121" y="61"/>
                    <a:pt x="121" y="61"/>
                    <a:pt x="121" y="60"/>
                  </a:cubicBezTo>
                  <a:cubicBezTo>
                    <a:pt x="121" y="47"/>
                    <a:pt x="117" y="35"/>
                    <a:pt x="109" y="25"/>
                  </a:cubicBezTo>
                </a:path>
              </a:pathLst>
            </a:custGeom>
            <a:solidFill>
              <a:srgbClr val="3B5246"/>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6" name="Freeform 29"/>
            <p:cNvSpPr/>
            <p:nvPr/>
          </p:nvSpPr>
          <p:spPr bwMode="auto">
            <a:xfrm rot="2571951">
              <a:off x="2468355" y="3050715"/>
              <a:ext cx="1880578" cy="1731495"/>
            </a:xfrm>
            <a:custGeom>
              <a:avLst/>
              <a:gdLst>
                <a:gd name="T0" fmla="*/ 98 w 122"/>
                <a:gd name="T1" fmla="*/ 12 h 122"/>
                <a:gd name="T2" fmla="*/ 62 w 122"/>
                <a:gd name="T3" fmla="*/ 0 h 122"/>
                <a:gd name="T4" fmla="*/ 61 w 122"/>
                <a:gd name="T5" fmla="*/ 0 h 122"/>
                <a:gd name="T6" fmla="*/ 61 w 122"/>
                <a:gd name="T7" fmla="*/ 0 h 122"/>
                <a:gd name="T8" fmla="*/ 61 w 122"/>
                <a:gd name="T9" fmla="*/ 24 h 122"/>
                <a:gd name="T10" fmla="*/ 61 w 122"/>
                <a:gd name="T11" fmla="*/ 24 h 122"/>
                <a:gd name="T12" fmla="*/ 62 w 122"/>
                <a:gd name="T13" fmla="*/ 24 h 122"/>
                <a:gd name="T14" fmla="*/ 98 w 122"/>
                <a:gd name="T15" fmla="*/ 61 h 122"/>
                <a:gd name="T16" fmla="*/ 61 w 122"/>
                <a:gd name="T17" fmla="*/ 98 h 122"/>
                <a:gd name="T18" fmla="*/ 61 w 122"/>
                <a:gd name="T19" fmla="*/ 98 h 122"/>
                <a:gd name="T20" fmla="*/ 24 w 122"/>
                <a:gd name="T21" fmla="*/ 62 h 122"/>
                <a:gd name="T22" fmla="*/ 24 w 122"/>
                <a:gd name="T23" fmla="*/ 61 h 122"/>
                <a:gd name="T24" fmla="*/ 0 w 122"/>
                <a:gd name="T25" fmla="*/ 61 h 122"/>
                <a:gd name="T26" fmla="*/ 0 w 122"/>
                <a:gd name="T27" fmla="*/ 62 h 122"/>
                <a:gd name="T28" fmla="*/ 12 w 122"/>
                <a:gd name="T29" fmla="*/ 98 h 122"/>
                <a:gd name="T30" fmla="*/ 61 w 122"/>
                <a:gd name="T31" fmla="*/ 122 h 122"/>
                <a:gd name="T32" fmla="*/ 61 w 122"/>
                <a:gd name="T33" fmla="*/ 122 h 122"/>
                <a:gd name="T34" fmla="*/ 122 w 122"/>
                <a:gd name="T35" fmla="*/ 61 h 122"/>
                <a:gd name="T36" fmla="*/ 98 w 122"/>
                <a:gd name="T37" fmla="*/ 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2">
                  <a:moveTo>
                    <a:pt x="98" y="12"/>
                  </a:moveTo>
                  <a:cubicBezTo>
                    <a:pt x="88" y="5"/>
                    <a:pt x="76" y="0"/>
                    <a:pt x="62" y="0"/>
                  </a:cubicBezTo>
                  <a:cubicBezTo>
                    <a:pt x="62" y="0"/>
                    <a:pt x="62" y="0"/>
                    <a:pt x="61" y="0"/>
                  </a:cubicBezTo>
                  <a:cubicBezTo>
                    <a:pt x="61" y="0"/>
                    <a:pt x="61" y="0"/>
                    <a:pt x="61" y="0"/>
                  </a:cubicBezTo>
                  <a:cubicBezTo>
                    <a:pt x="61" y="24"/>
                    <a:pt x="61" y="24"/>
                    <a:pt x="61" y="24"/>
                  </a:cubicBezTo>
                  <a:cubicBezTo>
                    <a:pt x="61" y="24"/>
                    <a:pt x="61" y="24"/>
                    <a:pt x="61" y="24"/>
                  </a:cubicBezTo>
                  <a:cubicBezTo>
                    <a:pt x="62" y="24"/>
                    <a:pt x="62" y="24"/>
                    <a:pt x="62" y="24"/>
                  </a:cubicBezTo>
                  <a:cubicBezTo>
                    <a:pt x="82" y="25"/>
                    <a:pt x="98" y="41"/>
                    <a:pt x="98" y="61"/>
                  </a:cubicBezTo>
                  <a:cubicBezTo>
                    <a:pt x="98" y="82"/>
                    <a:pt x="82" y="98"/>
                    <a:pt x="61" y="98"/>
                  </a:cubicBezTo>
                  <a:cubicBezTo>
                    <a:pt x="61" y="98"/>
                    <a:pt x="61" y="98"/>
                    <a:pt x="61" y="98"/>
                  </a:cubicBezTo>
                  <a:cubicBezTo>
                    <a:pt x="41" y="98"/>
                    <a:pt x="25" y="82"/>
                    <a:pt x="24" y="62"/>
                  </a:cubicBezTo>
                  <a:cubicBezTo>
                    <a:pt x="24" y="62"/>
                    <a:pt x="24" y="61"/>
                    <a:pt x="24" y="61"/>
                  </a:cubicBezTo>
                  <a:cubicBezTo>
                    <a:pt x="0" y="61"/>
                    <a:pt x="0" y="61"/>
                    <a:pt x="0" y="61"/>
                  </a:cubicBezTo>
                  <a:cubicBezTo>
                    <a:pt x="0" y="61"/>
                    <a:pt x="0" y="62"/>
                    <a:pt x="0" y="62"/>
                  </a:cubicBezTo>
                  <a:cubicBezTo>
                    <a:pt x="1" y="75"/>
                    <a:pt x="5" y="88"/>
                    <a:pt x="12" y="98"/>
                  </a:cubicBezTo>
                  <a:cubicBezTo>
                    <a:pt x="24" y="112"/>
                    <a:pt x="41" y="122"/>
                    <a:pt x="61" y="122"/>
                  </a:cubicBezTo>
                  <a:cubicBezTo>
                    <a:pt x="61" y="122"/>
                    <a:pt x="61" y="122"/>
                    <a:pt x="61" y="122"/>
                  </a:cubicBezTo>
                  <a:cubicBezTo>
                    <a:pt x="95" y="122"/>
                    <a:pt x="122" y="95"/>
                    <a:pt x="122" y="61"/>
                  </a:cubicBezTo>
                  <a:cubicBezTo>
                    <a:pt x="122" y="41"/>
                    <a:pt x="113" y="23"/>
                    <a:pt x="98" y="12"/>
                  </a:cubicBezTo>
                </a:path>
              </a:pathLst>
            </a:custGeom>
            <a:solidFill>
              <a:srgbClr val="5F8D8D"/>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grpSp>
      <p:sp>
        <p:nvSpPr>
          <p:cNvPr id="7" name="TextBox 87"/>
          <p:cNvSpPr txBox="1"/>
          <p:nvPr/>
        </p:nvSpPr>
        <p:spPr>
          <a:xfrm>
            <a:off x="1850995" y="4462611"/>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8" name="TextBox 88"/>
          <p:cNvSpPr txBox="1"/>
          <p:nvPr/>
        </p:nvSpPr>
        <p:spPr>
          <a:xfrm>
            <a:off x="3186696" y="2838265"/>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9" name="TextBox 89"/>
          <p:cNvSpPr txBox="1"/>
          <p:nvPr/>
        </p:nvSpPr>
        <p:spPr>
          <a:xfrm>
            <a:off x="4799850" y="4417328"/>
            <a:ext cx="996167" cy="460375"/>
          </a:xfrm>
          <a:prstGeom prst="rect">
            <a:avLst/>
          </a:prstGeom>
          <a:noFill/>
        </p:spPr>
        <p:txBody>
          <a:bodyPr wrap="square" rtlCol="0">
            <a:spAutoFit/>
          </a:bodyPr>
          <a:lstStyle/>
          <a:p>
            <a:pPr algn="ctr"/>
            <a:r>
              <a:rPr lang="id-ID"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20</a:t>
            </a:r>
            <a:r>
              <a:rPr lang="en-US" altLang="zh-CN"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XX</a:t>
            </a:r>
            <a:endParaRPr lang="en-US" sz="2400" b="1"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0" name="Rectangle 29"/>
          <p:cNvSpPr/>
          <p:nvPr/>
        </p:nvSpPr>
        <p:spPr>
          <a:xfrm>
            <a:off x="7016205" y="2372533"/>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Các chức năng cần có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1" name="Rectangle 30"/>
          <p:cNvSpPr/>
          <p:nvPr/>
        </p:nvSpPr>
        <p:spPr>
          <a:xfrm>
            <a:off x="7016115" y="1974850"/>
            <a:ext cx="375031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chức năng nghiệp vụ</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2" name="Rectangle 29"/>
          <p:cNvSpPr/>
          <p:nvPr/>
        </p:nvSpPr>
        <p:spPr>
          <a:xfrm>
            <a:off x="7016205" y="3722646"/>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Phải có tính bảo mật khi sử dụng phần mềm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3" name="Rectangle 30"/>
          <p:cNvSpPr/>
          <p:nvPr/>
        </p:nvSpPr>
        <p:spPr>
          <a:xfrm>
            <a:off x="7016115" y="3324860"/>
            <a:ext cx="268478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bảo mật</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Rectangle 29"/>
          <p:cNvSpPr/>
          <p:nvPr/>
        </p:nvSpPr>
        <p:spPr>
          <a:xfrm>
            <a:off x="7016205" y="5072759"/>
            <a:ext cx="4021394" cy="34734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Sử dụng trên hệ điều hành - môi trường ?</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5" name="Rectangle 30"/>
          <p:cNvSpPr/>
          <p:nvPr/>
        </p:nvSpPr>
        <p:spPr>
          <a:xfrm>
            <a:off x="7016115" y="4674870"/>
            <a:ext cx="4216400"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Yêu cầu về môi trường công nghệ</a:t>
            </a:r>
            <a:endPar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6" name="Group 15"/>
          <p:cNvGrpSpPr/>
          <p:nvPr/>
        </p:nvGrpSpPr>
        <p:grpSpPr>
          <a:xfrm>
            <a:off x="0" y="240132"/>
            <a:ext cx="12192000" cy="6617868"/>
            <a:chOff x="0" y="240132"/>
            <a:chExt cx="12192000" cy="6617868"/>
          </a:xfrm>
        </p:grpSpPr>
        <p:sp>
          <p:nvSpPr>
            <p:cNvPr id="1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1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9" name="TextBox 7"/>
            <p:cNvSpPr txBox="1"/>
            <p:nvPr/>
          </p:nvSpPr>
          <p:spPr>
            <a:xfrm>
              <a:off x="3922781" y="240132"/>
              <a:ext cx="444436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YÊU CẦU HỆ THỐNG</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3225165" cy="1753235"/>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3.THIẾT KẾ </a:t>
            </a:r>
            <a:endParaRPr lang="en-US" sz="3600" b="1">
              <a:latin typeface="Times New Roman" panose="02020603050405020304" charset="0"/>
              <a:cs typeface="Times New Roman" panose="02020603050405020304" charset="0"/>
            </a:endParaRPr>
          </a:p>
          <a:p>
            <a:pPr algn="ctr"/>
            <a:r>
              <a:rPr lang="en-US" sz="3600" b="1">
                <a:latin typeface="Times New Roman" panose="02020603050405020304" charset="0"/>
                <a:cs typeface="Times New Roman" panose="02020603050405020304" charset="0"/>
              </a:rPr>
              <a:t>GIAO DIỆN</a:t>
            </a:r>
            <a:endParaRPr lang="en-US" sz="3600" b="1">
              <a:latin typeface="Times New Roman" panose="02020603050405020304" charset="0"/>
              <a:cs typeface="Times New Roman" panose="02020603050405020304" charset="0"/>
            </a:endParaRPr>
          </a:p>
          <a:p>
            <a:pPr algn="ct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44406"/>
            <a:ext cx="6410325" cy="4387850"/>
          </a:xfrm>
          <a:prstGeom prst="rect">
            <a:avLst/>
          </a:prstGeom>
        </p:spPr>
      </p:pic>
      <p:sp>
        <p:nvSpPr>
          <p:cNvPr id="11" name="Text Box 10"/>
          <p:cNvSpPr txBox="1"/>
          <p:nvPr/>
        </p:nvSpPr>
        <p:spPr>
          <a:xfrm>
            <a:off x="1414145" y="3127375"/>
            <a:ext cx="3772535" cy="64516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Thiết kế giao diện phần mềm trước khi bắt tay code giao diện</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arn(inVertical)">
                                      <p:cBhvr>
                                        <p:cTn id="1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28575"/>
            <a:ext cx="4412615" cy="6886575"/>
          </a:xfrm>
          <a:prstGeom prst="rect">
            <a:avLst/>
          </a:prstGeom>
          <a:solidFill>
            <a:srgbClr val="224053">
              <a:alpha val="8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s 9"/>
          <p:cNvSpPr/>
          <p:nvPr/>
        </p:nvSpPr>
        <p:spPr>
          <a:xfrm>
            <a:off x="0" y="859155"/>
            <a:ext cx="12221845" cy="5567680"/>
          </a:xfrm>
          <a:prstGeom prst="rect">
            <a:avLst/>
          </a:prstGeom>
          <a:solidFill>
            <a:srgbClr val="5C767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s 11"/>
          <p:cNvSpPr/>
          <p:nvPr/>
        </p:nvSpPr>
        <p:spPr>
          <a:xfrm>
            <a:off x="3131820" y="117475"/>
            <a:ext cx="9060815" cy="546735"/>
          </a:xfrm>
          <a:prstGeom prst="rect">
            <a:avLst/>
          </a:prstGeom>
          <a:solidFill>
            <a:srgbClr val="224053">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TRANG CHỦ</a:t>
            </a:r>
            <a:endParaRPr lang="en-US" sz="3200"/>
          </a:p>
        </p:txBody>
      </p:sp>
      <p:pic>
        <p:nvPicPr>
          <p:cNvPr id="8" name="Picture 7"/>
          <p:cNvPicPr>
            <a:picLocks noChangeAspect="1"/>
          </p:cNvPicPr>
          <p:nvPr/>
        </p:nvPicPr>
        <p:blipFill>
          <a:blip r:embed="rId1"/>
          <a:stretch>
            <a:fillRect/>
          </a:stretch>
        </p:blipFill>
        <p:spPr>
          <a:xfrm>
            <a:off x="1168923" y="1363801"/>
            <a:ext cx="10077253" cy="4635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par>
                                <p:cTn id="11" presetID="22" presetClass="entr" presetSubtype="8" fill="hold" nodeType="withEffect">
                                  <p:stCondLst>
                                    <p:cond delay="0"/>
                                  </p:stCondLst>
                                  <p:childTnLst>
                                    <p:set>
                                      <p:cBhvr>
                                        <p:cTn id="12" dur="1000"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5873115" cy="6858000"/>
          </a:xfrm>
          <a:prstGeom prst="rect">
            <a:avLst/>
          </a:prstGeom>
          <a:solidFill>
            <a:srgbClr val="224053">
              <a:alpha val="7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5873115" y="0"/>
            <a:ext cx="6318885" cy="6858000"/>
          </a:xfrm>
          <a:prstGeom prst="rect">
            <a:avLst/>
          </a:prstGeom>
          <a:solidFill>
            <a:srgbClr val="224053">
              <a:alpha val="7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6096000" y="310515"/>
            <a:ext cx="5781773" cy="2587625"/>
          </a:xfrm>
          <a:prstGeom prst="rect">
            <a:avLst/>
          </a:prstGeom>
        </p:spPr>
      </p:pic>
      <p:pic>
        <p:nvPicPr>
          <p:cNvPr id="9" name="Picture 8"/>
          <p:cNvPicPr>
            <a:picLocks noChangeAspect="1"/>
          </p:cNvPicPr>
          <p:nvPr/>
        </p:nvPicPr>
        <p:blipFill>
          <a:blip r:embed="rId2"/>
          <a:stretch>
            <a:fillRect/>
          </a:stretch>
        </p:blipFill>
        <p:spPr>
          <a:xfrm>
            <a:off x="251476" y="3743960"/>
            <a:ext cx="5370163" cy="2718909"/>
          </a:xfrm>
          <a:prstGeom prst="rect">
            <a:avLst/>
          </a:prstGeom>
        </p:spPr>
      </p:pic>
      <p:pic>
        <p:nvPicPr>
          <p:cNvPr id="19" name="Picture 18"/>
          <p:cNvPicPr>
            <a:picLocks noChangeAspect="1"/>
          </p:cNvPicPr>
          <p:nvPr/>
        </p:nvPicPr>
        <p:blipFill>
          <a:blip r:embed="rId3"/>
          <a:stretch>
            <a:fillRect/>
          </a:stretch>
        </p:blipFill>
        <p:spPr>
          <a:xfrm>
            <a:off x="387350" y="310515"/>
            <a:ext cx="5375275" cy="2961640"/>
          </a:xfrm>
          <a:prstGeom prst="rect">
            <a:avLst/>
          </a:prstGeom>
        </p:spPr>
      </p:pic>
      <p:pic>
        <p:nvPicPr>
          <p:cNvPr id="21" name="Picture 20"/>
          <p:cNvPicPr>
            <a:picLocks noChangeAspect="1"/>
          </p:cNvPicPr>
          <p:nvPr/>
        </p:nvPicPr>
        <p:blipFill>
          <a:blip r:embed="rId4"/>
          <a:stretch>
            <a:fillRect/>
          </a:stretch>
        </p:blipFill>
        <p:spPr>
          <a:xfrm>
            <a:off x="6211570" y="3272790"/>
            <a:ext cx="5666105" cy="3190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1535" y="605155"/>
            <a:ext cx="10488930" cy="56483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851535" y="2237105"/>
            <a:ext cx="5161280" cy="645160"/>
          </a:xfrm>
          <a:prstGeom prst="rect">
            <a:avLst/>
          </a:prstGeom>
          <a:noFill/>
        </p:spPr>
        <p:txBody>
          <a:bodyPr wrap="square" rtlCol="0">
            <a:spAutoFit/>
          </a:bodyPr>
          <a:lstStyle/>
          <a:p>
            <a:pPr algn="l"/>
            <a:r>
              <a:rPr lang="en-US" sz="3600" b="1">
                <a:latin typeface="Times New Roman" panose="02020603050405020304" charset="0"/>
                <a:cs typeface="Times New Roman" panose="02020603050405020304" charset="0"/>
              </a:rPr>
              <a:t>4. THỰC HIỆN DỰ ÁN</a:t>
            </a:r>
            <a:endParaRPr lang="en-US" sz="3600" b="1">
              <a:latin typeface="Times New Roman" panose="02020603050405020304" charset="0"/>
              <a:cs typeface="Times New Roman" panose="02020603050405020304" charset="0"/>
            </a:endParaRPr>
          </a:p>
        </p:txBody>
      </p:sp>
      <p:sp>
        <p:nvSpPr>
          <p:cNvPr id="12" name="Rectangles 11"/>
          <p:cNvSpPr/>
          <p:nvPr/>
        </p:nvSpPr>
        <p:spPr>
          <a:xfrm>
            <a:off x="1667510" y="4545330"/>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Question</a:t>
            </a:r>
            <a:endParaRPr lang="en-US"/>
          </a:p>
        </p:txBody>
      </p:sp>
      <p:sp>
        <p:nvSpPr>
          <p:cNvPr id="13" name="Rectangles 12"/>
          <p:cNvSpPr/>
          <p:nvPr/>
        </p:nvSpPr>
        <p:spPr>
          <a:xfrm>
            <a:off x="1606550" y="5029200"/>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endParaRPr lang="en-US">
              <a:solidFill>
                <a:schemeClr val="tx1"/>
              </a:solidFill>
            </a:endParaRPr>
          </a:p>
        </p:txBody>
      </p:sp>
      <p:pic>
        <p:nvPicPr>
          <p:cNvPr id="2" name="Picture Placeholder 1" descr="8-ky-nang-giao-tiep-voi-khach-hang-ban-can-ghi-nho2"/>
          <p:cNvPicPr>
            <a:picLocks noGrp="1" noChangeAspect="1"/>
          </p:cNvPicPr>
          <p:nvPr>
            <p:ph type="pic" sz="quarter" idx="10"/>
          </p:nvPr>
        </p:nvPicPr>
        <p:blipFill>
          <a:blip r:embed="rId1"/>
          <a:stretch>
            <a:fillRect/>
          </a:stretch>
        </p:blipFill>
        <p:spPr>
          <a:xfrm>
            <a:off x="5982970" y="1275080"/>
            <a:ext cx="6209030" cy="3984625"/>
          </a:xfrm>
          <a:prstGeom prst="rect">
            <a:avLst/>
          </a:prstGeom>
          <a:ln>
            <a:solidFill>
              <a:schemeClr val="tx1">
                <a:lumMod val="85000"/>
                <a:lumOff val="15000"/>
              </a:schemeClr>
            </a:solidFill>
          </a:ln>
        </p:spPr>
      </p:pic>
      <p:cxnSp>
        <p:nvCxnSpPr>
          <p:cNvPr id="3" name="Straight Connector 2"/>
          <p:cNvCxnSpPr/>
          <p:nvPr/>
        </p:nvCxnSpPr>
        <p:spPr>
          <a:xfrm>
            <a:off x="1494790" y="2955290"/>
            <a:ext cx="2200910" cy="101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arn(inVertical)">
                                      <p:cBhvr>
                                        <p:cTn id="11" dur="500"/>
                                        <p:tgtEl>
                                          <p:spTgt spid="8">
                                            <p:txEl>
                                              <p:pRg st="0" end="0"/>
                                            </p:txEl>
                                          </p:spTgt>
                                        </p:tgtEl>
                                      </p:cBhvr>
                                    </p:animEffect>
                                  </p:childTnLst>
                                </p:cTn>
                              </p:par>
                              <p:par>
                                <p:cTn id="12" presetID="22" presetClass="entr" presetSubtype="2" fill="hold" nodeType="with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wipe(right)">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稻壳儿春秋广告/盗版必究        原创来源：http://chn.docer.com/works?userid=199329941#!/work_time"/>
          <p:cNvSpPr/>
          <p:nvPr/>
        </p:nvSpPr>
        <p:spPr>
          <a:xfrm>
            <a:off x="772120" y="0"/>
            <a:ext cx="4498380" cy="1671059"/>
          </a:xfrm>
          <a:custGeom>
            <a:avLst/>
            <a:gdLst>
              <a:gd name="connsiteX0" fmla="*/ 0 w 5863628"/>
              <a:gd name="connsiteY0" fmla="*/ 0 h 2178221"/>
              <a:gd name="connsiteX1" fmla="*/ 5863628 w 5863628"/>
              <a:gd name="connsiteY1" fmla="*/ 0 h 2178221"/>
              <a:gd name="connsiteX2" fmla="*/ 4218278 w 5863628"/>
              <a:gd name="connsiteY2" fmla="*/ 1645350 h 2178221"/>
              <a:gd name="connsiteX3" fmla="*/ 1645350 w 5863628"/>
              <a:gd name="connsiteY3" fmla="*/ 1645350 h 2178221"/>
              <a:gd name="connsiteX4" fmla="*/ 0 w 5863628"/>
              <a:gd name="connsiteY4" fmla="*/ 0 h 2178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628" h="2178221">
                <a:moveTo>
                  <a:pt x="0" y="0"/>
                </a:moveTo>
                <a:lnTo>
                  <a:pt x="5863628" y="0"/>
                </a:lnTo>
                <a:lnTo>
                  <a:pt x="4218278" y="1645350"/>
                </a:lnTo>
                <a:cubicBezTo>
                  <a:pt x="3507784" y="2355845"/>
                  <a:pt x="2355845" y="2355845"/>
                  <a:pt x="1645350" y="1645350"/>
                </a:cubicBezTo>
                <a:lnTo>
                  <a:pt x="0" y="0"/>
                </a:ln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5" name="稻壳儿春秋广告/盗版必究        原创来源：http://chn.docer.com/works?userid=199329941#!/work_time"/>
          <p:cNvSpPr/>
          <p:nvPr/>
        </p:nvSpPr>
        <p:spPr>
          <a:xfrm rot="2700000">
            <a:off x="-1523657" y="2698198"/>
            <a:ext cx="4966314" cy="4966314"/>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rot="2700000">
            <a:off x="3678265" y="4637763"/>
            <a:ext cx="1087184" cy="1087184"/>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rot="2700000">
            <a:off x="8200402" y="-1071791"/>
            <a:ext cx="2998691" cy="2998690"/>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8992721" y="-1573403"/>
            <a:ext cx="3713986" cy="3713985"/>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p:nvPr/>
        </p:nvSpPr>
        <p:spPr>
          <a:xfrm rot="2700000">
            <a:off x="3390411" y="2673495"/>
            <a:ext cx="606728" cy="606728"/>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3" name="稻壳儿春秋广告/盗版必究        原创来源：http://chn.docer.com/works?userid=199329941#!/work_time"/>
          <p:cNvSpPr/>
          <p:nvPr/>
        </p:nvSpPr>
        <p:spPr>
          <a:xfrm rot="2700000">
            <a:off x="-3463370" y="3085103"/>
            <a:ext cx="4192504" cy="41925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4" name="稻壳儿春秋广告/盗版必究        原创来源：http://chn.docer.com/works?userid=199329941#!/work_time"/>
          <p:cNvSpPr txBox="1"/>
          <p:nvPr/>
        </p:nvSpPr>
        <p:spPr>
          <a:xfrm>
            <a:off x="5163128" y="4109631"/>
            <a:ext cx="6333548" cy="755650"/>
          </a:xfrm>
          <a:prstGeom prst="rect">
            <a:avLst/>
          </a:prstGeom>
          <a:noFill/>
        </p:spPr>
        <p:txBody>
          <a:bodyPr wrap="square" rtlCol="0">
            <a:spAutoFit/>
          </a:bodyPr>
          <a:lstStyle/>
          <a:p>
            <a:pPr algn="r">
              <a:lnSpc>
                <a:spcPct val="120000"/>
              </a:lnSpc>
            </a:pPr>
            <a:r>
              <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THIẾT LẬP CƠ SỞ DỮ LIỆU</a:t>
            </a:r>
            <a:endParaRPr lang="en-US" altLang="zh-CN" sz="36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txBox="1"/>
          <p:nvPr/>
        </p:nvSpPr>
        <p:spPr>
          <a:xfrm>
            <a:off x="8223250" y="4865370"/>
            <a:ext cx="337312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lnSpc>
                <a:spcPct val="150000"/>
              </a:lnSpc>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Dựa vào sơ đồ Use Case chúng ta sẽ phân tích dữ liệu để tạo cơ sở dữ liệu.</a:t>
            </a:r>
            <a:endPar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6" name="稻壳儿春秋广告/盗版必究        原创来源：http://chn.docer.com/works?userid=199329941#!/work_time"/>
          <p:cNvSpPr txBox="1"/>
          <p:nvPr/>
        </p:nvSpPr>
        <p:spPr>
          <a:xfrm>
            <a:off x="8295640" y="2909570"/>
            <a:ext cx="3201035" cy="1014730"/>
          </a:xfrm>
          <a:prstGeom prst="rect">
            <a:avLst/>
          </a:prstGeom>
          <a:noFill/>
        </p:spPr>
        <p:txBody>
          <a:bodyPr wrap="square" rtlCol="0">
            <a:spAutoFit/>
          </a:bodyPr>
          <a:lstStyle/>
          <a:p>
            <a:pPr algn="r"/>
            <a:r>
              <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No. 4.1</a:t>
            </a:r>
            <a:endParaRPr lang="en-US" altLang="zh-CN" sz="6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32" name="稻壳儿春秋广告/盗版必究        原创来源：http://chn.docer.com/works?userid=199329941#!/work_time"/>
          <p:cNvSpPr/>
          <p:nvPr/>
        </p:nvSpPr>
        <p:spPr>
          <a:xfrm>
            <a:off x="1363194" y="3"/>
            <a:ext cx="2862972" cy="998458"/>
          </a:xfrm>
          <a:custGeom>
            <a:avLst/>
            <a:gdLst>
              <a:gd name="connsiteX0" fmla="*/ 0 w 3731877"/>
              <a:gd name="connsiteY0" fmla="*/ 0 h 1301487"/>
              <a:gd name="connsiteX1" fmla="*/ 3731877 w 3731877"/>
              <a:gd name="connsiteY1" fmla="*/ 0 h 1301487"/>
              <a:gd name="connsiteX2" fmla="*/ 2829516 w 3731877"/>
              <a:gd name="connsiteY2" fmla="*/ 902360 h 1301487"/>
              <a:gd name="connsiteX3" fmla="*/ 902361 w 3731877"/>
              <a:gd name="connsiteY3" fmla="*/ 902360 h 1301487"/>
            </a:gdLst>
            <a:ahLst/>
            <a:cxnLst>
              <a:cxn ang="0">
                <a:pos x="connsiteX0" y="connsiteY0"/>
              </a:cxn>
              <a:cxn ang="0">
                <a:pos x="connsiteX1" y="connsiteY1"/>
              </a:cxn>
              <a:cxn ang="0">
                <a:pos x="connsiteX2" y="connsiteY2"/>
              </a:cxn>
              <a:cxn ang="0">
                <a:pos x="connsiteX3" y="connsiteY3"/>
              </a:cxn>
            </a:cxnLst>
            <a:rect l="l" t="t" r="r" b="b"/>
            <a:pathLst>
              <a:path w="3731877" h="1301487">
                <a:moveTo>
                  <a:pt x="0" y="0"/>
                </a:moveTo>
                <a:lnTo>
                  <a:pt x="3731877" y="0"/>
                </a:lnTo>
                <a:lnTo>
                  <a:pt x="2829516" y="902360"/>
                </a:lnTo>
                <a:cubicBezTo>
                  <a:pt x="2297347" y="1434530"/>
                  <a:pt x="1434530" y="1434530"/>
                  <a:pt x="902361" y="902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1" fill="hold" grpId="0"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4"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to="" calcmode="lin" valueType="num">
                                      <p:cBhvr>
                                        <p:cTn id="23" dur="1" fill="hold"/>
                                        <p:tgtEl>
                                          <p:spTgt spid="21"/>
                                        </p:tgtEl>
                                      </p:cBhvr>
                                    </p:anim>
                                  </p:childTnLst>
                                </p:cTn>
                              </p:par>
                              <p:par>
                                <p:cTn id="24" presetID="24"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to="" calcmode="lin" valueType="num">
                                      <p:cBhvr>
                                        <p:cTn id="26"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animBg="1"/>
      <p:bldP spid="7" grpId="0" animBg="1"/>
      <p:bldP spid="8" grpId="0" animBg="1"/>
      <p:bldP spid="9" grpId="0" bldLvl="0" animBg="1"/>
      <p:bldP spid="1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THIẾT LẬP CƠ SỞ DỮ LIỆU</a:t>
            </a:r>
            <a:endParaRPr lang="en-US" altLang="id-ID" dirty="0"/>
          </a:p>
        </p:txBody>
      </p:sp>
      <p:grpSp>
        <p:nvGrpSpPr>
          <p:cNvPr id="4" name="Group 3"/>
          <p:cNvGrpSpPr/>
          <p:nvPr/>
        </p:nvGrpSpPr>
        <p:grpSpPr>
          <a:xfrm>
            <a:off x="3936548" y="1954530"/>
            <a:ext cx="3222625" cy="3761106"/>
            <a:chOff x="3936548" y="1922145"/>
            <a:chExt cx="3222625" cy="3761106"/>
          </a:xfrm>
          <a:solidFill>
            <a:srgbClr val="5F8D8D"/>
          </a:solidFill>
        </p:grpSpPr>
        <p:sp>
          <p:nvSpPr>
            <p:cNvPr id="6" name="Freeform 5"/>
            <p:cNvSpPr/>
            <p:nvPr/>
          </p:nvSpPr>
          <p:spPr bwMode="auto">
            <a:xfrm>
              <a:off x="3936548" y="1922145"/>
              <a:ext cx="3222625" cy="1492250"/>
            </a:xfrm>
            <a:custGeom>
              <a:avLst/>
              <a:gdLst>
                <a:gd name="T0" fmla="*/ 1355 w 2030"/>
                <a:gd name="T1" fmla="*/ 0 h 940"/>
                <a:gd name="T2" fmla="*/ 0 w 2030"/>
                <a:gd name="T3" fmla="*/ 627 h 940"/>
                <a:gd name="T4" fmla="*/ 677 w 2030"/>
                <a:gd name="T5" fmla="*/ 940 h 940"/>
                <a:gd name="T6" fmla="*/ 2030 w 2030"/>
                <a:gd name="T7" fmla="*/ 313 h 940"/>
                <a:gd name="T8" fmla="*/ 1355 w 2030"/>
                <a:gd name="T9" fmla="*/ 0 h 940"/>
              </a:gdLst>
              <a:ahLst/>
              <a:cxnLst>
                <a:cxn ang="0">
                  <a:pos x="T0" y="T1"/>
                </a:cxn>
                <a:cxn ang="0">
                  <a:pos x="T2" y="T3"/>
                </a:cxn>
                <a:cxn ang="0">
                  <a:pos x="T4" y="T5"/>
                </a:cxn>
                <a:cxn ang="0">
                  <a:pos x="T6" y="T7"/>
                </a:cxn>
                <a:cxn ang="0">
                  <a:pos x="T8" y="T9"/>
                </a:cxn>
              </a:cxnLst>
              <a:rect l="0" t="0" r="r" b="b"/>
              <a:pathLst>
                <a:path w="2030" h="940">
                  <a:moveTo>
                    <a:pt x="1355" y="0"/>
                  </a:moveTo>
                  <a:lnTo>
                    <a:pt x="0" y="627"/>
                  </a:lnTo>
                  <a:lnTo>
                    <a:pt x="677" y="940"/>
                  </a:lnTo>
                  <a:lnTo>
                    <a:pt x="2030" y="313"/>
                  </a:lnTo>
                  <a:lnTo>
                    <a:pt x="1355" y="0"/>
                  </a:lnTo>
                  <a:close/>
                </a:path>
              </a:pathLst>
            </a:custGeom>
            <a:grpFill/>
            <a:ln>
              <a:noFill/>
            </a:ln>
          </p:spPr>
          <p:txBody>
            <a:bodyPr vert="horz" wrap="square" lIns="91440" tIns="45720" rIns="91440" bIns="45720" numCol="1" anchor="t" anchorCtr="0" compatLnSpc="1"/>
            <a:lstStyle/>
            <a:p>
              <a:endParaRPr lang="id-ID" sz="1600"/>
            </a:p>
          </p:txBody>
        </p:sp>
        <p:sp>
          <p:nvSpPr>
            <p:cNvPr id="7" name="Freeform 6"/>
            <p:cNvSpPr/>
            <p:nvPr/>
          </p:nvSpPr>
          <p:spPr bwMode="auto">
            <a:xfrm>
              <a:off x="3936548" y="2932113"/>
              <a:ext cx="1074738" cy="2751138"/>
            </a:xfrm>
            <a:custGeom>
              <a:avLst/>
              <a:gdLst>
                <a:gd name="T0" fmla="*/ 0 w 677"/>
                <a:gd name="T1" fmla="*/ 1419 h 1733"/>
                <a:gd name="T2" fmla="*/ 677 w 677"/>
                <a:gd name="T3" fmla="*/ 1733 h 1733"/>
                <a:gd name="T4" fmla="*/ 677 w 677"/>
                <a:gd name="T5" fmla="*/ 313 h 1733"/>
                <a:gd name="T6" fmla="*/ 0 w 677"/>
                <a:gd name="T7" fmla="*/ 0 h 1733"/>
                <a:gd name="T8" fmla="*/ 0 w 677"/>
                <a:gd name="T9" fmla="*/ 1419 h 1733"/>
              </a:gdLst>
              <a:ahLst/>
              <a:cxnLst>
                <a:cxn ang="0">
                  <a:pos x="T0" y="T1"/>
                </a:cxn>
                <a:cxn ang="0">
                  <a:pos x="T2" y="T3"/>
                </a:cxn>
                <a:cxn ang="0">
                  <a:pos x="T4" y="T5"/>
                </a:cxn>
                <a:cxn ang="0">
                  <a:pos x="T6" y="T7"/>
                </a:cxn>
                <a:cxn ang="0">
                  <a:pos x="T8" y="T9"/>
                </a:cxn>
              </a:cxnLst>
              <a:rect l="0" t="0" r="r" b="b"/>
              <a:pathLst>
                <a:path w="677" h="1733">
                  <a:moveTo>
                    <a:pt x="0" y="1419"/>
                  </a:moveTo>
                  <a:lnTo>
                    <a:pt x="677" y="1733"/>
                  </a:lnTo>
                  <a:lnTo>
                    <a:pt x="677" y="313"/>
                  </a:lnTo>
                  <a:lnTo>
                    <a:pt x="0" y="0"/>
                  </a:lnTo>
                  <a:lnTo>
                    <a:pt x="0" y="1419"/>
                  </a:lnTo>
                  <a:close/>
                </a:path>
              </a:pathLst>
            </a:custGeom>
            <a:grpFill/>
            <a:ln>
              <a:noFill/>
            </a:ln>
          </p:spPr>
          <p:txBody>
            <a:bodyPr vert="horz" wrap="square" lIns="91440" tIns="45720" rIns="91440" bIns="45720" numCol="1" anchor="t" anchorCtr="0" compatLnSpc="1"/>
            <a:lstStyle/>
            <a:p>
              <a:endParaRPr lang="id-ID" sz="1600"/>
            </a:p>
          </p:txBody>
        </p:sp>
        <p:sp>
          <p:nvSpPr>
            <p:cNvPr id="8" name="Freeform 7"/>
            <p:cNvSpPr/>
            <p:nvPr/>
          </p:nvSpPr>
          <p:spPr bwMode="auto">
            <a:xfrm>
              <a:off x="5011285" y="2433638"/>
              <a:ext cx="2147888" cy="3249613"/>
            </a:xfrm>
            <a:custGeom>
              <a:avLst/>
              <a:gdLst>
                <a:gd name="T0" fmla="*/ 1353 w 1353"/>
                <a:gd name="T1" fmla="*/ 1420 h 2047"/>
                <a:gd name="T2" fmla="*/ 0 w 1353"/>
                <a:gd name="T3" fmla="*/ 2047 h 2047"/>
                <a:gd name="T4" fmla="*/ 0 w 1353"/>
                <a:gd name="T5" fmla="*/ 627 h 2047"/>
                <a:gd name="T6" fmla="*/ 1353 w 1353"/>
                <a:gd name="T7" fmla="*/ 0 h 2047"/>
                <a:gd name="T8" fmla="*/ 1353 w 1353"/>
                <a:gd name="T9" fmla="*/ 1420 h 2047"/>
              </a:gdLst>
              <a:ahLst/>
              <a:cxnLst>
                <a:cxn ang="0">
                  <a:pos x="T0" y="T1"/>
                </a:cxn>
                <a:cxn ang="0">
                  <a:pos x="T2" y="T3"/>
                </a:cxn>
                <a:cxn ang="0">
                  <a:pos x="T4" y="T5"/>
                </a:cxn>
                <a:cxn ang="0">
                  <a:pos x="T6" y="T7"/>
                </a:cxn>
                <a:cxn ang="0">
                  <a:pos x="T8" y="T9"/>
                </a:cxn>
              </a:cxnLst>
              <a:rect l="0" t="0" r="r" b="b"/>
              <a:pathLst>
                <a:path w="1353" h="2047">
                  <a:moveTo>
                    <a:pt x="1353" y="1420"/>
                  </a:moveTo>
                  <a:lnTo>
                    <a:pt x="0" y="2047"/>
                  </a:lnTo>
                  <a:lnTo>
                    <a:pt x="0" y="627"/>
                  </a:lnTo>
                  <a:lnTo>
                    <a:pt x="1353" y="0"/>
                  </a:lnTo>
                  <a:lnTo>
                    <a:pt x="1353" y="1420"/>
                  </a:lnTo>
                  <a:close/>
                </a:path>
              </a:pathLst>
            </a:custGeom>
            <a:grpFill/>
            <a:ln>
              <a:noFill/>
            </a:ln>
          </p:spPr>
          <p:txBody>
            <a:bodyPr vert="horz" wrap="square" lIns="91440" tIns="45720" rIns="91440" bIns="45720" numCol="1" anchor="t" anchorCtr="0" compatLnSpc="1"/>
            <a:lstStyle/>
            <a:p>
              <a:endParaRPr lang="id-ID" sz="1600"/>
            </a:p>
          </p:txBody>
        </p:sp>
      </p:grpSp>
      <p:grpSp>
        <p:nvGrpSpPr>
          <p:cNvPr id="3" name="Group 2"/>
          <p:cNvGrpSpPr/>
          <p:nvPr/>
        </p:nvGrpSpPr>
        <p:grpSpPr>
          <a:xfrm>
            <a:off x="5093835" y="3619818"/>
            <a:ext cx="2976563" cy="2505075"/>
            <a:chOff x="5093835" y="3598863"/>
            <a:chExt cx="2976563" cy="2505075"/>
          </a:xfrm>
          <a:gradFill>
            <a:gsLst>
              <a:gs pos="0">
                <a:srgbClr val="FECF40"/>
              </a:gs>
              <a:gs pos="100000">
                <a:srgbClr val="846C21"/>
              </a:gs>
            </a:gsLst>
            <a:lin scaled="0"/>
          </a:gradFill>
        </p:grpSpPr>
        <p:sp>
          <p:nvSpPr>
            <p:cNvPr id="9" name="Freeform 8"/>
            <p:cNvSpPr/>
            <p:nvPr/>
          </p:nvSpPr>
          <p:spPr bwMode="auto">
            <a:xfrm>
              <a:off x="5093835" y="4518025"/>
              <a:ext cx="993775" cy="1585913"/>
            </a:xfrm>
            <a:custGeom>
              <a:avLst/>
              <a:gdLst>
                <a:gd name="T0" fmla="*/ 0 w 626"/>
                <a:gd name="T1" fmla="*/ 0 h 999"/>
                <a:gd name="T2" fmla="*/ 0 w 626"/>
                <a:gd name="T3" fmla="*/ 710 h 999"/>
                <a:gd name="T4" fmla="*/ 626 w 626"/>
                <a:gd name="T5" fmla="*/ 999 h 999"/>
                <a:gd name="T6" fmla="*/ 626 w 626"/>
                <a:gd name="T7" fmla="*/ 290 h 999"/>
                <a:gd name="T8" fmla="*/ 0 w 626"/>
                <a:gd name="T9" fmla="*/ 0 h 999"/>
              </a:gdLst>
              <a:ahLst/>
              <a:cxnLst>
                <a:cxn ang="0">
                  <a:pos x="T0" y="T1"/>
                </a:cxn>
                <a:cxn ang="0">
                  <a:pos x="T2" y="T3"/>
                </a:cxn>
                <a:cxn ang="0">
                  <a:pos x="T4" y="T5"/>
                </a:cxn>
                <a:cxn ang="0">
                  <a:pos x="T6" y="T7"/>
                </a:cxn>
                <a:cxn ang="0">
                  <a:pos x="T8" y="T9"/>
                </a:cxn>
              </a:cxnLst>
              <a:rect l="0" t="0" r="r" b="b"/>
              <a:pathLst>
                <a:path w="626" h="999">
                  <a:moveTo>
                    <a:pt x="0" y="0"/>
                  </a:moveTo>
                  <a:lnTo>
                    <a:pt x="0" y="710"/>
                  </a:lnTo>
                  <a:lnTo>
                    <a:pt x="626" y="999"/>
                  </a:lnTo>
                  <a:lnTo>
                    <a:pt x="626" y="290"/>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0" name="Freeform 9"/>
            <p:cNvSpPr/>
            <p:nvPr/>
          </p:nvSpPr>
          <p:spPr bwMode="auto">
            <a:xfrm>
              <a:off x="6087610" y="4057650"/>
              <a:ext cx="1982788" cy="2046288"/>
            </a:xfrm>
            <a:custGeom>
              <a:avLst/>
              <a:gdLst>
                <a:gd name="T0" fmla="*/ 0 w 1249"/>
                <a:gd name="T1" fmla="*/ 580 h 1289"/>
                <a:gd name="T2" fmla="*/ 1249 w 1249"/>
                <a:gd name="T3" fmla="*/ 0 h 1289"/>
                <a:gd name="T4" fmla="*/ 1249 w 1249"/>
                <a:gd name="T5" fmla="*/ 710 h 1289"/>
                <a:gd name="T6" fmla="*/ 0 w 1249"/>
                <a:gd name="T7" fmla="*/ 1289 h 1289"/>
                <a:gd name="T8" fmla="*/ 0 w 1249"/>
                <a:gd name="T9" fmla="*/ 580 h 1289"/>
              </a:gdLst>
              <a:ahLst/>
              <a:cxnLst>
                <a:cxn ang="0">
                  <a:pos x="T0" y="T1"/>
                </a:cxn>
                <a:cxn ang="0">
                  <a:pos x="T2" y="T3"/>
                </a:cxn>
                <a:cxn ang="0">
                  <a:pos x="T4" y="T5"/>
                </a:cxn>
                <a:cxn ang="0">
                  <a:pos x="T6" y="T7"/>
                </a:cxn>
                <a:cxn ang="0">
                  <a:pos x="T8" y="T9"/>
                </a:cxn>
              </a:cxnLst>
              <a:rect l="0" t="0" r="r" b="b"/>
              <a:pathLst>
                <a:path w="1249" h="1289">
                  <a:moveTo>
                    <a:pt x="0" y="580"/>
                  </a:moveTo>
                  <a:lnTo>
                    <a:pt x="1249" y="0"/>
                  </a:lnTo>
                  <a:lnTo>
                    <a:pt x="1249" y="710"/>
                  </a:lnTo>
                  <a:lnTo>
                    <a:pt x="0" y="1289"/>
                  </a:lnTo>
                  <a:lnTo>
                    <a:pt x="0" y="580"/>
                  </a:lnTo>
                  <a:close/>
                </a:path>
              </a:pathLst>
            </a:custGeom>
            <a:grpFill/>
            <a:ln>
              <a:noFill/>
            </a:ln>
          </p:spPr>
          <p:txBody>
            <a:bodyPr vert="horz" wrap="square" lIns="91440" tIns="45720" rIns="91440" bIns="45720" numCol="1" anchor="t" anchorCtr="0" compatLnSpc="1"/>
            <a:lstStyle/>
            <a:p>
              <a:endParaRPr lang="id-ID" sz="1600"/>
            </a:p>
          </p:txBody>
        </p:sp>
        <p:sp>
          <p:nvSpPr>
            <p:cNvPr id="11" name="Freeform 10"/>
            <p:cNvSpPr/>
            <p:nvPr/>
          </p:nvSpPr>
          <p:spPr bwMode="auto">
            <a:xfrm>
              <a:off x="5093835" y="3598863"/>
              <a:ext cx="2976563" cy="1379538"/>
            </a:xfrm>
            <a:custGeom>
              <a:avLst/>
              <a:gdLst>
                <a:gd name="T0" fmla="*/ 0 w 1875"/>
                <a:gd name="T1" fmla="*/ 579 h 869"/>
                <a:gd name="T2" fmla="*/ 1250 w 1875"/>
                <a:gd name="T3" fmla="*/ 0 h 869"/>
                <a:gd name="T4" fmla="*/ 1875 w 1875"/>
                <a:gd name="T5" fmla="*/ 289 h 869"/>
                <a:gd name="T6" fmla="*/ 626 w 1875"/>
                <a:gd name="T7" fmla="*/ 869 h 869"/>
                <a:gd name="T8" fmla="*/ 0 w 1875"/>
                <a:gd name="T9" fmla="*/ 579 h 869"/>
              </a:gdLst>
              <a:ahLst/>
              <a:cxnLst>
                <a:cxn ang="0">
                  <a:pos x="T0" y="T1"/>
                </a:cxn>
                <a:cxn ang="0">
                  <a:pos x="T2" y="T3"/>
                </a:cxn>
                <a:cxn ang="0">
                  <a:pos x="T4" y="T5"/>
                </a:cxn>
                <a:cxn ang="0">
                  <a:pos x="T6" y="T7"/>
                </a:cxn>
                <a:cxn ang="0">
                  <a:pos x="T8" y="T9"/>
                </a:cxn>
              </a:cxnLst>
              <a:rect l="0" t="0" r="r" b="b"/>
              <a:pathLst>
                <a:path w="1875" h="869">
                  <a:moveTo>
                    <a:pt x="0" y="579"/>
                  </a:moveTo>
                  <a:lnTo>
                    <a:pt x="1250" y="0"/>
                  </a:lnTo>
                  <a:lnTo>
                    <a:pt x="1875" y="289"/>
                  </a:lnTo>
                  <a:lnTo>
                    <a:pt x="626" y="869"/>
                  </a:lnTo>
                  <a:lnTo>
                    <a:pt x="0" y="579"/>
                  </a:lnTo>
                  <a:close/>
                </a:path>
              </a:pathLst>
            </a:custGeom>
            <a:grpFill/>
            <a:ln>
              <a:noFill/>
            </a:ln>
          </p:spPr>
          <p:txBody>
            <a:bodyPr vert="horz" wrap="square" lIns="91440" tIns="45720" rIns="91440" bIns="45720" numCol="1" anchor="t" anchorCtr="0" compatLnSpc="1"/>
            <a:lstStyle/>
            <a:p>
              <a:endParaRPr lang="id-ID" sz="1600"/>
            </a:p>
          </p:txBody>
        </p:sp>
      </p:grpSp>
      <p:grpSp>
        <p:nvGrpSpPr>
          <p:cNvPr id="34" name="Group 33"/>
          <p:cNvGrpSpPr/>
          <p:nvPr/>
        </p:nvGrpSpPr>
        <p:grpSpPr>
          <a:xfrm>
            <a:off x="6087610" y="2671445"/>
            <a:ext cx="1803400" cy="1846263"/>
            <a:chOff x="6087610" y="2628900"/>
            <a:chExt cx="1803400" cy="1846263"/>
          </a:xfrm>
          <a:solidFill>
            <a:srgbClr val="224053"/>
          </a:solidFill>
        </p:grpSpPr>
        <p:sp>
          <p:nvSpPr>
            <p:cNvPr id="12" name="Freeform 11"/>
            <p:cNvSpPr/>
            <p:nvPr/>
          </p:nvSpPr>
          <p:spPr bwMode="auto">
            <a:xfrm>
              <a:off x="6087610" y="3048000"/>
              <a:ext cx="901700" cy="1427163"/>
            </a:xfrm>
            <a:custGeom>
              <a:avLst/>
              <a:gdLst>
                <a:gd name="T0" fmla="*/ 0 w 568"/>
                <a:gd name="T1" fmla="*/ 0 h 899"/>
                <a:gd name="T2" fmla="*/ 0 w 568"/>
                <a:gd name="T3" fmla="*/ 636 h 899"/>
                <a:gd name="T4" fmla="*/ 568 w 568"/>
                <a:gd name="T5" fmla="*/ 899 h 899"/>
                <a:gd name="T6" fmla="*/ 568 w 568"/>
                <a:gd name="T7" fmla="*/ 262 h 899"/>
                <a:gd name="T8" fmla="*/ 0 w 568"/>
                <a:gd name="T9" fmla="*/ 0 h 899"/>
              </a:gdLst>
              <a:ahLst/>
              <a:cxnLst>
                <a:cxn ang="0">
                  <a:pos x="T0" y="T1"/>
                </a:cxn>
                <a:cxn ang="0">
                  <a:pos x="T2" y="T3"/>
                </a:cxn>
                <a:cxn ang="0">
                  <a:pos x="T4" y="T5"/>
                </a:cxn>
                <a:cxn ang="0">
                  <a:pos x="T6" y="T7"/>
                </a:cxn>
                <a:cxn ang="0">
                  <a:pos x="T8" y="T9"/>
                </a:cxn>
              </a:cxnLst>
              <a:rect l="0" t="0" r="r" b="b"/>
              <a:pathLst>
                <a:path w="568" h="899">
                  <a:moveTo>
                    <a:pt x="0" y="0"/>
                  </a:moveTo>
                  <a:lnTo>
                    <a:pt x="0" y="636"/>
                  </a:lnTo>
                  <a:lnTo>
                    <a:pt x="568" y="899"/>
                  </a:lnTo>
                  <a:lnTo>
                    <a:pt x="568" y="262"/>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3" name="Freeform 12"/>
            <p:cNvSpPr/>
            <p:nvPr/>
          </p:nvSpPr>
          <p:spPr bwMode="auto">
            <a:xfrm>
              <a:off x="6989310" y="3048000"/>
              <a:ext cx="901700" cy="1427163"/>
            </a:xfrm>
            <a:custGeom>
              <a:avLst/>
              <a:gdLst>
                <a:gd name="T0" fmla="*/ 0 w 568"/>
                <a:gd name="T1" fmla="*/ 262 h 899"/>
                <a:gd name="T2" fmla="*/ 568 w 568"/>
                <a:gd name="T3" fmla="*/ 0 h 899"/>
                <a:gd name="T4" fmla="*/ 568 w 568"/>
                <a:gd name="T5" fmla="*/ 636 h 899"/>
                <a:gd name="T6" fmla="*/ 0 w 568"/>
                <a:gd name="T7" fmla="*/ 899 h 899"/>
                <a:gd name="T8" fmla="*/ 0 w 568"/>
                <a:gd name="T9" fmla="*/ 262 h 899"/>
              </a:gdLst>
              <a:ahLst/>
              <a:cxnLst>
                <a:cxn ang="0">
                  <a:pos x="T0" y="T1"/>
                </a:cxn>
                <a:cxn ang="0">
                  <a:pos x="T2" y="T3"/>
                </a:cxn>
                <a:cxn ang="0">
                  <a:pos x="T4" y="T5"/>
                </a:cxn>
                <a:cxn ang="0">
                  <a:pos x="T6" y="T7"/>
                </a:cxn>
                <a:cxn ang="0">
                  <a:pos x="T8" y="T9"/>
                </a:cxn>
              </a:cxnLst>
              <a:rect l="0" t="0" r="r" b="b"/>
              <a:pathLst>
                <a:path w="568" h="899">
                  <a:moveTo>
                    <a:pt x="0" y="262"/>
                  </a:moveTo>
                  <a:lnTo>
                    <a:pt x="568" y="0"/>
                  </a:lnTo>
                  <a:lnTo>
                    <a:pt x="568" y="636"/>
                  </a:lnTo>
                  <a:lnTo>
                    <a:pt x="0" y="899"/>
                  </a:lnTo>
                  <a:lnTo>
                    <a:pt x="0" y="262"/>
                  </a:lnTo>
                  <a:close/>
                </a:path>
              </a:pathLst>
            </a:custGeom>
            <a:grpFill/>
            <a:ln>
              <a:noFill/>
            </a:ln>
          </p:spPr>
          <p:txBody>
            <a:bodyPr vert="horz" wrap="square" lIns="91440" tIns="45720" rIns="91440" bIns="45720" numCol="1" anchor="t" anchorCtr="0" compatLnSpc="1"/>
            <a:lstStyle/>
            <a:p>
              <a:endParaRPr lang="id-ID" sz="1600"/>
            </a:p>
          </p:txBody>
        </p:sp>
        <p:sp>
          <p:nvSpPr>
            <p:cNvPr id="14" name="Freeform 13"/>
            <p:cNvSpPr/>
            <p:nvPr/>
          </p:nvSpPr>
          <p:spPr bwMode="auto">
            <a:xfrm>
              <a:off x="6087610" y="2628900"/>
              <a:ext cx="1803400" cy="835025"/>
            </a:xfrm>
            <a:custGeom>
              <a:avLst/>
              <a:gdLst>
                <a:gd name="T0" fmla="*/ 0 w 1136"/>
                <a:gd name="T1" fmla="*/ 264 h 526"/>
                <a:gd name="T2" fmla="*/ 568 w 1136"/>
                <a:gd name="T3" fmla="*/ 0 h 526"/>
                <a:gd name="T4" fmla="*/ 1136 w 1136"/>
                <a:gd name="T5" fmla="*/ 264 h 526"/>
                <a:gd name="T6" fmla="*/ 568 w 1136"/>
                <a:gd name="T7" fmla="*/ 526 h 526"/>
                <a:gd name="T8" fmla="*/ 0 w 1136"/>
                <a:gd name="T9" fmla="*/ 264 h 526"/>
              </a:gdLst>
              <a:ahLst/>
              <a:cxnLst>
                <a:cxn ang="0">
                  <a:pos x="T0" y="T1"/>
                </a:cxn>
                <a:cxn ang="0">
                  <a:pos x="T2" y="T3"/>
                </a:cxn>
                <a:cxn ang="0">
                  <a:pos x="T4" y="T5"/>
                </a:cxn>
                <a:cxn ang="0">
                  <a:pos x="T6" y="T7"/>
                </a:cxn>
                <a:cxn ang="0">
                  <a:pos x="T8" y="T9"/>
                </a:cxn>
              </a:cxnLst>
              <a:rect l="0" t="0" r="r" b="b"/>
              <a:pathLst>
                <a:path w="1136" h="526">
                  <a:moveTo>
                    <a:pt x="0" y="264"/>
                  </a:moveTo>
                  <a:lnTo>
                    <a:pt x="568" y="0"/>
                  </a:lnTo>
                  <a:lnTo>
                    <a:pt x="1136" y="264"/>
                  </a:lnTo>
                  <a:lnTo>
                    <a:pt x="568" y="526"/>
                  </a:lnTo>
                  <a:lnTo>
                    <a:pt x="0" y="264"/>
                  </a:lnTo>
                  <a:close/>
                </a:path>
              </a:pathLst>
            </a:custGeom>
            <a:grpFill/>
            <a:ln>
              <a:noFill/>
            </a:ln>
          </p:spPr>
          <p:txBody>
            <a:bodyPr vert="horz" wrap="square" lIns="91440" tIns="45720" rIns="91440" bIns="45720" numCol="1" anchor="t" anchorCtr="0" compatLnSpc="1"/>
            <a:lstStyle/>
            <a:p>
              <a:endParaRPr lang="id-ID" sz="1600"/>
            </a:p>
          </p:txBody>
        </p:sp>
      </p:grpSp>
      <p:grpSp>
        <p:nvGrpSpPr>
          <p:cNvPr id="5" name="Group 4"/>
          <p:cNvGrpSpPr/>
          <p:nvPr/>
        </p:nvGrpSpPr>
        <p:grpSpPr>
          <a:xfrm>
            <a:off x="5451023" y="3413760"/>
            <a:ext cx="1270000" cy="1249363"/>
            <a:chOff x="5451023" y="3397250"/>
            <a:chExt cx="1270000" cy="1249363"/>
          </a:xfrm>
          <a:solidFill>
            <a:srgbClr val="E05636"/>
          </a:solidFill>
        </p:grpSpPr>
        <p:sp>
          <p:nvSpPr>
            <p:cNvPr id="15" name="Freeform 14"/>
            <p:cNvSpPr/>
            <p:nvPr/>
          </p:nvSpPr>
          <p:spPr bwMode="auto">
            <a:xfrm>
              <a:off x="6087610" y="3689350"/>
              <a:ext cx="633413" cy="957263"/>
            </a:xfrm>
            <a:custGeom>
              <a:avLst/>
              <a:gdLst>
                <a:gd name="T0" fmla="*/ 0 w 399"/>
                <a:gd name="T1" fmla="*/ 185 h 603"/>
                <a:gd name="T2" fmla="*/ 0 w 399"/>
                <a:gd name="T3" fmla="*/ 603 h 603"/>
                <a:gd name="T4" fmla="*/ 399 w 399"/>
                <a:gd name="T5" fmla="*/ 418 h 603"/>
                <a:gd name="T6" fmla="*/ 399 w 399"/>
                <a:gd name="T7" fmla="*/ 0 h 603"/>
                <a:gd name="T8" fmla="*/ 0 w 399"/>
                <a:gd name="T9" fmla="*/ 185 h 603"/>
              </a:gdLst>
              <a:ahLst/>
              <a:cxnLst>
                <a:cxn ang="0">
                  <a:pos x="T0" y="T1"/>
                </a:cxn>
                <a:cxn ang="0">
                  <a:pos x="T2" y="T3"/>
                </a:cxn>
                <a:cxn ang="0">
                  <a:pos x="T4" y="T5"/>
                </a:cxn>
                <a:cxn ang="0">
                  <a:pos x="T6" y="T7"/>
                </a:cxn>
                <a:cxn ang="0">
                  <a:pos x="T8" y="T9"/>
                </a:cxn>
              </a:cxnLst>
              <a:rect l="0" t="0" r="r" b="b"/>
              <a:pathLst>
                <a:path w="399" h="603">
                  <a:moveTo>
                    <a:pt x="0" y="185"/>
                  </a:moveTo>
                  <a:lnTo>
                    <a:pt x="0" y="603"/>
                  </a:lnTo>
                  <a:lnTo>
                    <a:pt x="399" y="418"/>
                  </a:lnTo>
                  <a:lnTo>
                    <a:pt x="399" y="0"/>
                  </a:lnTo>
                  <a:lnTo>
                    <a:pt x="0" y="185"/>
                  </a:lnTo>
                  <a:close/>
                </a:path>
              </a:pathLst>
            </a:custGeom>
            <a:grpFill/>
            <a:ln>
              <a:noFill/>
            </a:ln>
          </p:spPr>
          <p:txBody>
            <a:bodyPr vert="horz" wrap="square" lIns="91440" tIns="45720" rIns="91440" bIns="45720" numCol="1" anchor="t" anchorCtr="0" compatLnSpc="1"/>
            <a:lstStyle/>
            <a:p>
              <a:endParaRPr lang="id-ID" sz="1600"/>
            </a:p>
          </p:txBody>
        </p:sp>
        <p:sp>
          <p:nvSpPr>
            <p:cNvPr id="16" name="Freeform 15"/>
            <p:cNvSpPr/>
            <p:nvPr/>
          </p:nvSpPr>
          <p:spPr bwMode="auto">
            <a:xfrm>
              <a:off x="5451023" y="3689350"/>
              <a:ext cx="636588" cy="957263"/>
            </a:xfrm>
            <a:custGeom>
              <a:avLst/>
              <a:gdLst>
                <a:gd name="T0" fmla="*/ 0 w 401"/>
                <a:gd name="T1" fmla="*/ 0 h 603"/>
                <a:gd name="T2" fmla="*/ 401 w 401"/>
                <a:gd name="T3" fmla="*/ 185 h 603"/>
                <a:gd name="T4" fmla="*/ 401 w 401"/>
                <a:gd name="T5" fmla="*/ 603 h 603"/>
                <a:gd name="T6" fmla="*/ 0 w 401"/>
                <a:gd name="T7" fmla="*/ 418 h 603"/>
                <a:gd name="T8" fmla="*/ 0 w 401"/>
                <a:gd name="T9" fmla="*/ 0 h 603"/>
              </a:gdLst>
              <a:ahLst/>
              <a:cxnLst>
                <a:cxn ang="0">
                  <a:pos x="T0" y="T1"/>
                </a:cxn>
                <a:cxn ang="0">
                  <a:pos x="T2" y="T3"/>
                </a:cxn>
                <a:cxn ang="0">
                  <a:pos x="T4" y="T5"/>
                </a:cxn>
                <a:cxn ang="0">
                  <a:pos x="T6" y="T7"/>
                </a:cxn>
                <a:cxn ang="0">
                  <a:pos x="T8" y="T9"/>
                </a:cxn>
              </a:cxnLst>
              <a:rect l="0" t="0" r="r" b="b"/>
              <a:pathLst>
                <a:path w="401" h="603">
                  <a:moveTo>
                    <a:pt x="0" y="0"/>
                  </a:moveTo>
                  <a:lnTo>
                    <a:pt x="401" y="185"/>
                  </a:lnTo>
                  <a:lnTo>
                    <a:pt x="401" y="603"/>
                  </a:lnTo>
                  <a:lnTo>
                    <a:pt x="0" y="418"/>
                  </a:lnTo>
                  <a:lnTo>
                    <a:pt x="0" y="0"/>
                  </a:lnTo>
                  <a:close/>
                </a:path>
              </a:pathLst>
            </a:custGeom>
            <a:grpFill/>
            <a:ln>
              <a:noFill/>
            </a:ln>
          </p:spPr>
          <p:txBody>
            <a:bodyPr vert="horz" wrap="square" lIns="91440" tIns="45720" rIns="91440" bIns="45720" numCol="1" anchor="t" anchorCtr="0" compatLnSpc="1"/>
            <a:lstStyle/>
            <a:p>
              <a:endParaRPr lang="id-ID" sz="1600"/>
            </a:p>
          </p:txBody>
        </p:sp>
        <p:sp>
          <p:nvSpPr>
            <p:cNvPr id="17" name="Freeform 16"/>
            <p:cNvSpPr/>
            <p:nvPr/>
          </p:nvSpPr>
          <p:spPr bwMode="auto">
            <a:xfrm>
              <a:off x="5451023" y="3397250"/>
              <a:ext cx="1270000" cy="585788"/>
            </a:xfrm>
            <a:custGeom>
              <a:avLst/>
              <a:gdLst>
                <a:gd name="T0" fmla="*/ 0 w 800"/>
                <a:gd name="T1" fmla="*/ 184 h 369"/>
                <a:gd name="T2" fmla="*/ 401 w 800"/>
                <a:gd name="T3" fmla="*/ 0 h 369"/>
                <a:gd name="T4" fmla="*/ 800 w 800"/>
                <a:gd name="T5" fmla="*/ 184 h 369"/>
                <a:gd name="T6" fmla="*/ 401 w 800"/>
                <a:gd name="T7" fmla="*/ 369 h 369"/>
                <a:gd name="T8" fmla="*/ 0 w 800"/>
                <a:gd name="T9" fmla="*/ 184 h 369"/>
              </a:gdLst>
              <a:ahLst/>
              <a:cxnLst>
                <a:cxn ang="0">
                  <a:pos x="T0" y="T1"/>
                </a:cxn>
                <a:cxn ang="0">
                  <a:pos x="T2" y="T3"/>
                </a:cxn>
                <a:cxn ang="0">
                  <a:pos x="T4" y="T5"/>
                </a:cxn>
                <a:cxn ang="0">
                  <a:pos x="T6" y="T7"/>
                </a:cxn>
                <a:cxn ang="0">
                  <a:pos x="T8" y="T9"/>
                </a:cxn>
              </a:cxnLst>
              <a:rect l="0" t="0" r="r" b="b"/>
              <a:pathLst>
                <a:path w="800" h="369">
                  <a:moveTo>
                    <a:pt x="0" y="184"/>
                  </a:moveTo>
                  <a:lnTo>
                    <a:pt x="401" y="0"/>
                  </a:lnTo>
                  <a:lnTo>
                    <a:pt x="800" y="184"/>
                  </a:lnTo>
                  <a:lnTo>
                    <a:pt x="401" y="369"/>
                  </a:lnTo>
                  <a:lnTo>
                    <a:pt x="0" y="184"/>
                  </a:lnTo>
                  <a:close/>
                </a:path>
              </a:pathLst>
            </a:custGeom>
            <a:grpFill/>
            <a:ln>
              <a:noFill/>
            </a:ln>
          </p:spPr>
          <p:txBody>
            <a:bodyPr vert="horz" wrap="square" lIns="91440" tIns="45720" rIns="91440" bIns="45720" numCol="1" anchor="t" anchorCtr="0" compatLnSpc="1"/>
            <a:lstStyle/>
            <a:p>
              <a:endParaRPr lang="id-ID" sz="1600"/>
            </a:p>
          </p:txBody>
        </p:sp>
      </p:grpSp>
      <p:cxnSp>
        <p:nvCxnSpPr>
          <p:cNvPr id="18" name="Straight Connector 17"/>
          <p:cNvCxnSpPr/>
          <p:nvPr/>
        </p:nvCxnSpPr>
        <p:spPr>
          <a:xfrm flipV="1">
            <a:off x="7002058" y="242792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97256" y="2429188"/>
            <a:ext cx="828000"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62977" y="5244725"/>
            <a:ext cx="338552" cy="338553"/>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8100000">
            <a:off x="3932069" y="5441759"/>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594061" y="2271713"/>
            <a:ext cx="1347785" cy="1347785"/>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36548" y="2284172"/>
            <a:ext cx="655555" cy="0"/>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flipV="1">
            <a:off x="7422234" y="5103866"/>
            <a:ext cx="499961" cy="499961"/>
          </a:xfrm>
          <a:prstGeom prst="line">
            <a:avLst/>
          </a:prstGeom>
          <a:ln w="1905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3500000" flipH="1">
            <a:off x="7972589" y="5462308"/>
            <a:ext cx="280513" cy="280513"/>
          </a:xfrm>
          <a:prstGeom prst="straightConnector1">
            <a:avLst/>
          </a:prstGeom>
          <a:ln w="19050">
            <a:solidFill>
              <a:schemeClr val="tx2"/>
            </a:solidFill>
            <a:tailEnd type="diamon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73894" y="1721742"/>
            <a:ext cx="2346325" cy="706755"/>
          </a:xfrm>
          <a:prstGeom prst="rect">
            <a:avLst/>
          </a:prstGeom>
          <a:noFill/>
        </p:spPr>
        <p:txBody>
          <a:bodyPr wrap="none" rtlCol="0">
            <a:spAutoFit/>
          </a:bodyPr>
          <a:lstStyle/>
          <a:p>
            <a:r>
              <a:rPr lang="en-US" altLang="id-ID" sz="2000" b="1" dirty="0">
                <a:latin typeface="+mj-lt"/>
              </a:rPr>
              <a:t>Tạo cở sở dữ liệu với </a:t>
            </a:r>
            <a:endParaRPr lang="en-US" altLang="id-ID" sz="2000" b="1" dirty="0">
              <a:latin typeface="+mj-lt"/>
            </a:endParaRPr>
          </a:p>
          <a:p>
            <a:r>
              <a:rPr lang="en-US" altLang="id-ID" sz="2000" b="1" dirty="0">
                <a:latin typeface="+mj-lt"/>
              </a:rPr>
              <a:t>sql service</a:t>
            </a:r>
            <a:endParaRPr lang="en-US" altLang="id-ID" sz="2000" b="1" dirty="0">
              <a:latin typeface="+mj-lt"/>
            </a:endParaRPr>
          </a:p>
        </p:txBody>
      </p:sp>
      <p:sp>
        <p:nvSpPr>
          <p:cNvPr id="27" name="Rectangle 26"/>
          <p:cNvSpPr/>
          <p:nvPr/>
        </p:nvSpPr>
        <p:spPr>
          <a:xfrm>
            <a:off x="9173894" y="2366675"/>
            <a:ext cx="2682082" cy="337185"/>
          </a:xfrm>
          <a:prstGeom prst="rect">
            <a:avLst/>
          </a:prstGeom>
        </p:spPr>
        <p:txBody>
          <a:bodyPr wrap="square">
            <a:spAutoFit/>
          </a:bodyPr>
          <a:lstStyle/>
          <a:p>
            <a:r>
              <a:rPr lang="en-US" altLang="id-ID" sz="1600" dirty="0">
                <a:solidFill>
                  <a:schemeClr val="tx1"/>
                </a:solidFill>
              </a:rPr>
              <a:t>Hình thành cơ sở dữ liệu</a:t>
            </a:r>
            <a:endParaRPr lang="en-US" altLang="id-ID" sz="1600" dirty="0">
              <a:solidFill>
                <a:schemeClr val="tx1"/>
              </a:solidFill>
            </a:endParaRPr>
          </a:p>
        </p:txBody>
      </p:sp>
      <p:sp>
        <p:nvSpPr>
          <p:cNvPr id="28" name="TextBox 27"/>
          <p:cNvSpPr txBox="1"/>
          <p:nvPr/>
        </p:nvSpPr>
        <p:spPr>
          <a:xfrm>
            <a:off x="1710911" y="1954462"/>
            <a:ext cx="1548130" cy="398780"/>
          </a:xfrm>
          <a:prstGeom prst="rect">
            <a:avLst/>
          </a:prstGeom>
          <a:noFill/>
        </p:spPr>
        <p:txBody>
          <a:bodyPr wrap="none" rtlCol="0">
            <a:spAutoFit/>
          </a:bodyPr>
          <a:lstStyle/>
          <a:p>
            <a:pPr algn="r"/>
            <a:r>
              <a:rPr lang="en-US" altLang="id-ID" sz="2000" b="1" dirty="0">
                <a:latin typeface="+mj-lt"/>
              </a:rPr>
              <a:t>Vẽ sơ đồ ERD</a:t>
            </a:r>
            <a:endParaRPr lang="en-US" altLang="id-ID" sz="2000" b="1" dirty="0">
              <a:latin typeface="+mj-lt"/>
            </a:endParaRPr>
          </a:p>
        </p:txBody>
      </p:sp>
      <p:sp>
        <p:nvSpPr>
          <p:cNvPr id="29" name="Rectangle 28"/>
          <p:cNvSpPr/>
          <p:nvPr/>
        </p:nvSpPr>
        <p:spPr>
          <a:xfrm>
            <a:off x="701675" y="2328545"/>
            <a:ext cx="2557145" cy="583565"/>
          </a:xfrm>
          <a:prstGeom prst="rect">
            <a:avLst/>
          </a:prstGeom>
        </p:spPr>
        <p:txBody>
          <a:bodyPr wrap="square">
            <a:spAutoFit/>
          </a:bodyPr>
          <a:lstStyle/>
          <a:p>
            <a:pPr algn="r"/>
            <a:r>
              <a:rPr lang="en-US" altLang="id-ID" sz="1600" dirty="0">
                <a:solidFill>
                  <a:schemeClr val="tx1"/>
                </a:solidFill>
              </a:rPr>
              <a:t>Xác định các thực thẻ và các thuộc tính</a:t>
            </a:r>
            <a:endParaRPr lang="en-US" altLang="id-ID" sz="1600" dirty="0">
              <a:solidFill>
                <a:schemeClr val="tx1"/>
              </a:solidFill>
            </a:endParaRPr>
          </a:p>
        </p:txBody>
      </p:sp>
      <p:sp>
        <p:nvSpPr>
          <p:cNvPr id="30" name="TextBox 29"/>
          <p:cNvSpPr txBox="1"/>
          <p:nvPr/>
        </p:nvSpPr>
        <p:spPr>
          <a:xfrm>
            <a:off x="9173845" y="4979035"/>
            <a:ext cx="2021205" cy="1014730"/>
          </a:xfrm>
          <a:prstGeom prst="rect">
            <a:avLst/>
          </a:prstGeom>
          <a:noFill/>
        </p:spPr>
        <p:txBody>
          <a:bodyPr wrap="square" rtlCol="0">
            <a:spAutoFit/>
          </a:bodyPr>
          <a:lstStyle/>
          <a:p>
            <a:r>
              <a:rPr lang="en-US" altLang="id-ID" sz="2000" b="1" dirty="0">
                <a:latin typeface="+mj-lt"/>
              </a:rPr>
              <a:t>Thêm dữ liệu vào </a:t>
            </a:r>
            <a:endParaRPr lang="en-US" altLang="id-ID" sz="2000" b="1" dirty="0">
              <a:latin typeface="+mj-lt"/>
            </a:endParaRPr>
          </a:p>
          <a:p>
            <a:r>
              <a:rPr lang="en-US" altLang="id-ID" sz="2000" b="1" dirty="0">
                <a:latin typeface="+mj-lt"/>
              </a:rPr>
              <a:t>cơ sở dữ liệu</a:t>
            </a:r>
            <a:endParaRPr lang="en-US" altLang="id-ID" sz="2000" b="1" dirty="0">
              <a:latin typeface="+mj-lt"/>
            </a:endParaRPr>
          </a:p>
          <a:p>
            <a:r>
              <a:rPr lang="en-US" altLang="id-ID" sz="2000" b="1" dirty="0">
                <a:latin typeface="+mj-lt"/>
              </a:rPr>
              <a:t> </a:t>
            </a:r>
            <a:endParaRPr lang="en-US" altLang="id-ID" sz="2000" b="1" dirty="0">
              <a:latin typeface="+mj-lt"/>
            </a:endParaRPr>
          </a:p>
        </p:txBody>
      </p:sp>
      <p:sp>
        <p:nvSpPr>
          <p:cNvPr id="31" name="Rectangle 30"/>
          <p:cNvSpPr/>
          <p:nvPr/>
        </p:nvSpPr>
        <p:spPr>
          <a:xfrm>
            <a:off x="9174015" y="5582687"/>
            <a:ext cx="2682082" cy="583565"/>
          </a:xfrm>
          <a:prstGeom prst="rect">
            <a:avLst/>
          </a:prstGeom>
        </p:spPr>
        <p:txBody>
          <a:bodyPr wrap="square">
            <a:spAutoFit/>
          </a:bodyPr>
          <a:lstStyle/>
          <a:p>
            <a:r>
              <a:rPr lang="en-US" altLang="id-ID" sz="1600" dirty="0">
                <a:solidFill>
                  <a:schemeClr val="tx1"/>
                </a:solidFill>
              </a:rPr>
              <a:t>Bổ sung dữu liệu vào các thực thể</a:t>
            </a:r>
            <a:endParaRPr lang="en-US" altLang="id-ID" sz="1600" dirty="0">
              <a:solidFill>
                <a:schemeClr val="tx1"/>
              </a:solidFill>
            </a:endParaRPr>
          </a:p>
        </p:txBody>
      </p:sp>
      <p:sp>
        <p:nvSpPr>
          <p:cNvPr id="32" name="TextBox 31"/>
          <p:cNvSpPr txBox="1"/>
          <p:nvPr/>
        </p:nvSpPr>
        <p:spPr>
          <a:xfrm>
            <a:off x="1059179" y="5244725"/>
            <a:ext cx="2221230" cy="398780"/>
          </a:xfrm>
          <a:prstGeom prst="rect">
            <a:avLst/>
          </a:prstGeom>
          <a:noFill/>
        </p:spPr>
        <p:txBody>
          <a:bodyPr wrap="none" rtlCol="0">
            <a:spAutoFit/>
          </a:bodyPr>
          <a:lstStyle/>
          <a:p>
            <a:pPr algn="r"/>
            <a:r>
              <a:rPr lang="en-US" altLang="id-ID" sz="2000" b="1" dirty="0">
                <a:latin typeface="+mj-lt"/>
              </a:rPr>
              <a:t>Vẽ lược đồ quan hệ</a:t>
            </a:r>
            <a:r>
              <a:rPr lang="en-US" altLang="id-ID" sz="1400" b="1" dirty="0">
                <a:latin typeface="+mj-lt"/>
              </a:rPr>
              <a:t> </a:t>
            </a:r>
            <a:endParaRPr lang="en-US" altLang="id-ID" sz="1400" b="1" dirty="0">
              <a:latin typeface="+mj-lt"/>
            </a:endParaRPr>
          </a:p>
        </p:txBody>
      </p:sp>
      <p:sp>
        <p:nvSpPr>
          <p:cNvPr id="33" name="Rectangle 32"/>
          <p:cNvSpPr/>
          <p:nvPr/>
        </p:nvSpPr>
        <p:spPr>
          <a:xfrm>
            <a:off x="609221" y="5541678"/>
            <a:ext cx="2698493" cy="583565"/>
          </a:xfrm>
          <a:prstGeom prst="rect">
            <a:avLst/>
          </a:prstGeom>
        </p:spPr>
        <p:txBody>
          <a:bodyPr wrap="square">
            <a:spAutoFit/>
          </a:bodyPr>
          <a:lstStyle/>
          <a:p>
            <a:pPr algn="r"/>
            <a:r>
              <a:rPr lang="en-US" altLang="id-ID" sz="1600" dirty="0">
                <a:solidFill>
                  <a:schemeClr val="tx1"/>
                </a:solidFill>
              </a:rPr>
              <a:t>Xác định các  khoá chính và mối quan hệ giữa các thực thể</a:t>
            </a:r>
            <a:endParaRPr lang="en-US" altLang="id-ID" sz="1600" dirty="0">
              <a:solidFill>
                <a:schemeClr val="tx1"/>
              </a:solidFill>
            </a:endParaRPr>
          </a:p>
        </p:txBody>
      </p:sp>
      <p:grpSp>
        <p:nvGrpSpPr>
          <p:cNvPr id="49" name="Group 48"/>
          <p:cNvGrpSpPr/>
          <p:nvPr/>
        </p:nvGrpSpPr>
        <p:grpSpPr>
          <a:xfrm>
            <a:off x="3307434" y="2077333"/>
            <a:ext cx="483350" cy="312240"/>
            <a:chOff x="1554163" y="3055938"/>
            <a:chExt cx="1049337" cy="677862"/>
          </a:xfrm>
          <a:solidFill>
            <a:schemeClr val="accent4"/>
          </a:solidFill>
        </p:grpSpPr>
        <p:sp>
          <p:nvSpPr>
            <p:cNvPr id="50" name="Freeform 5"/>
            <p:cNvSpPr/>
            <p:nvPr/>
          </p:nvSpPr>
          <p:spPr bwMode="auto">
            <a:xfrm>
              <a:off x="1554163" y="3482975"/>
              <a:ext cx="500062" cy="250825"/>
            </a:xfrm>
            <a:custGeom>
              <a:avLst/>
              <a:gdLst>
                <a:gd name="T0" fmla="*/ 114 w 132"/>
                <a:gd name="T1" fmla="*/ 9 h 66"/>
                <a:gd name="T2" fmla="*/ 100 w 132"/>
                <a:gd name="T3" fmla="*/ 0 h 66"/>
                <a:gd name="T4" fmla="*/ 32 w 132"/>
                <a:gd name="T5" fmla="*/ 0 h 66"/>
                <a:gd name="T6" fmla="*/ 18 w 132"/>
                <a:gd name="T7" fmla="*/ 9 h 66"/>
                <a:gd name="T8" fmla="*/ 2 w 132"/>
                <a:gd name="T9" fmla="*/ 57 h 66"/>
                <a:gd name="T10" fmla="*/ 8 w 132"/>
                <a:gd name="T11" fmla="*/ 66 h 66"/>
                <a:gd name="T12" fmla="*/ 124 w 132"/>
                <a:gd name="T13" fmla="*/ 66 h 66"/>
                <a:gd name="T14" fmla="*/ 130 w 132"/>
                <a:gd name="T15" fmla="*/ 57 h 66"/>
                <a:gd name="T16" fmla="*/ 114 w 132"/>
                <a:gd name="T17"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14" y="9"/>
                  </a:moveTo>
                  <a:cubicBezTo>
                    <a:pt x="112" y="4"/>
                    <a:pt x="106" y="0"/>
                    <a:pt x="100" y="0"/>
                  </a:cubicBezTo>
                  <a:cubicBezTo>
                    <a:pt x="32" y="0"/>
                    <a:pt x="32" y="0"/>
                    <a:pt x="32" y="0"/>
                  </a:cubicBezTo>
                  <a:cubicBezTo>
                    <a:pt x="26" y="0"/>
                    <a:pt x="20" y="4"/>
                    <a:pt x="18" y="9"/>
                  </a:cubicBezTo>
                  <a:cubicBezTo>
                    <a:pt x="2" y="57"/>
                    <a:pt x="2" y="57"/>
                    <a:pt x="2" y="57"/>
                  </a:cubicBezTo>
                  <a:cubicBezTo>
                    <a:pt x="0" y="62"/>
                    <a:pt x="3" y="66"/>
                    <a:pt x="8" y="66"/>
                  </a:cubicBezTo>
                  <a:cubicBezTo>
                    <a:pt x="124" y="66"/>
                    <a:pt x="124" y="66"/>
                    <a:pt x="124" y="66"/>
                  </a:cubicBezTo>
                  <a:cubicBezTo>
                    <a:pt x="129" y="66"/>
                    <a:pt x="132" y="62"/>
                    <a:pt x="130" y="57"/>
                  </a:cubicBezTo>
                  <a:lnTo>
                    <a:pt x="1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1" name="Freeform 6"/>
            <p:cNvSpPr/>
            <p:nvPr/>
          </p:nvSpPr>
          <p:spPr bwMode="auto">
            <a:xfrm>
              <a:off x="2103438" y="3482975"/>
              <a:ext cx="500062" cy="250825"/>
            </a:xfrm>
            <a:custGeom>
              <a:avLst/>
              <a:gdLst>
                <a:gd name="T0" fmla="*/ 131 w 132"/>
                <a:gd name="T1" fmla="*/ 57 h 66"/>
                <a:gd name="T2" fmla="*/ 114 w 132"/>
                <a:gd name="T3" fmla="*/ 9 h 66"/>
                <a:gd name="T4" fmla="*/ 101 w 132"/>
                <a:gd name="T5" fmla="*/ 0 h 66"/>
                <a:gd name="T6" fmla="*/ 32 w 132"/>
                <a:gd name="T7" fmla="*/ 0 h 66"/>
                <a:gd name="T8" fmla="*/ 19 w 132"/>
                <a:gd name="T9" fmla="*/ 9 h 66"/>
                <a:gd name="T10" fmla="*/ 2 w 132"/>
                <a:gd name="T11" fmla="*/ 57 h 66"/>
                <a:gd name="T12" fmla="*/ 8 w 132"/>
                <a:gd name="T13" fmla="*/ 66 h 66"/>
                <a:gd name="T14" fmla="*/ 124 w 132"/>
                <a:gd name="T15" fmla="*/ 66 h 66"/>
                <a:gd name="T16" fmla="*/ 131 w 132"/>
                <a:gd name="T17"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66">
                  <a:moveTo>
                    <a:pt x="131" y="57"/>
                  </a:moveTo>
                  <a:cubicBezTo>
                    <a:pt x="114" y="9"/>
                    <a:pt x="114" y="9"/>
                    <a:pt x="114" y="9"/>
                  </a:cubicBezTo>
                  <a:cubicBezTo>
                    <a:pt x="112" y="4"/>
                    <a:pt x="106" y="0"/>
                    <a:pt x="101" y="0"/>
                  </a:cubicBezTo>
                  <a:cubicBezTo>
                    <a:pt x="32" y="0"/>
                    <a:pt x="32" y="0"/>
                    <a:pt x="32" y="0"/>
                  </a:cubicBezTo>
                  <a:cubicBezTo>
                    <a:pt x="26" y="0"/>
                    <a:pt x="20" y="4"/>
                    <a:pt x="19" y="9"/>
                  </a:cubicBezTo>
                  <a:cubicBezTo>
                    <a:pt x="2" y="57"/>
                    <a:pt x="2" y="57"/>
                    <a:pt x="2" y="57"/>
                  </a:cubicBezTo>
                  <a:cubicBezTo>
                    <a:pt x="0" y="62"/>
                    <a:pt x="3" y="66"/>
                    <a:pt x="8" y="66"/>
                  </a:cubicBezTo>
                  <a:cubicBezTo>
                    <a:pt x="124" y="66"/>
                    <a:pt x="124" y="66"/>
                    <a:pt x="124" y="66"/>
                  </a:cubicBezTo>
                  <a:cubicBezTo>
                    <a:pt x="129" y="66"/>
                    <a:pt x="132" y="62"/>
                    <a:pt x="1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2" name="Freeform 7"/>
            <p:cNvSpPr/>
            <p:nvPr/>
          </p:nvSpPr>
          <p:spPr bwMode="auto">
            <a:xfrm>
              <a:off x="1827213" y="3181350"/>
              <a:ext cx="503237" cy="252412"/>
            </a:xfrm>
            <a:custGeom>
              <a:avLst/>
              <a:gdLst>
                <a:gd name="T0" fmla="*/ 9 w 133"/>
                <a:gd name="T1" fmla="*/ 66 h 66"/>
                <a:gd name="T2" fmla="*/ 124 w 133"/>
                <a:gd name="T3" fmla="*/ 66 h 66"/>
                <a:gd name="T4" fmla="*/ 131 w 133"/>
                <a:gd name="T5" fmla="*/ 57 h 66"/>
                <a:gd name="T6" fmla="*/ 114 w 133"/>
                <a:gd name="T7" fmla="*/ 9 h 66"/>
                <a:gd name="T8" fmla="*/ 101 w 133"/>
                <a:gd name="T9" fmla="*/ 0 h 66"/>
                <a:gd name="T10" fmla="*/ 32 w 133"/>
                <a:gd name="T11" fmla="*/ 0 h 66"/>
                <a:gd name="T12" fmla="*/ 19 w 133"/>
                <a:gd name="T13" fmla="*/ 9 h 66"/>
                <a:gd name="T14" fmla="*/ 2 w 133"/>
                <a:gd name="T15" fmla="*/ 57 h 66"/>
                <a:gd name="T16" fmla="*/ 9 w 13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66">
                  <a:moveTo>
                    <a:pt x="9" y="66"/>
                  </a:moveTo>
                  <a:cubicBezTo>
                    <a:pt x="124" y="66"/>
                    <a:pt x="124" y="66"/>
                    <a:pt x="124" y="66"/>
                  </a:cubicBezTo>
                  <a:cubicBezTo>
                    <a:pt x="130" y="66"/>
                    <a:pt x="133" y="62"/>
                    <a:pt x="131" y="57"/>
                  </a:cubicBezTo>
                  <a:cubicBezTo>
                    <a:pt x="114" y="9"/>
                    <a:pt x="114" y="9"/>
                    <a:pt x="114" y="9"/>
                  </a:cubicBezTo>
                  <a:cubicBezTo>
                    <a:pt x="112" y="4"/>
                    <a:pt x="107" y="0"/>
                    <a:pt x="101" y="0"/>
                  </a:cubicBezTo>
                  <a:cubicBezTo>
                    <a:pt x="32" y="0"/>
                    <a:pt x="32" y="0"/>
                    <a:pt x="32" y="0"/>
                  </a:cubicBezTo>
                  <a:cubicBezTo>
                    <a:pt x="27" y="0"/>
                    <a:pt x="21" y="4"/>
                    <a:pt x="19" y="9"/>
                  </a:cubicBezTo>
                  <a:cubicBezTo>
                    <a:pt x="2" y="57"/>
                    <a:pt x="2" y="57"/>
                    <a:pt x="2" y="57"/>
                  </a:cubicBezTo>
                  <a:cubicBezTo>
                    <a:pt x="0" y="62"/>
                    <a:pt x="3" y="66"/>
                    <a:pt x="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3" name="Freeform 8"/>
            <p:cNvSpPr/>
            <p:nvPr/>
          </p:nvSpPr>
          <p:spPr bwMode="auto">
            <a:xfrm>
              <a:off x="2338388" y="3148013"/>
              <a:ext cx="219075" cy="217487"/>
            </a:xfrm>
            <a:custGeom>
              <a:avLst/>
              <a:gdLst>
                <a:gd name="T0" fmla="*/ 45 w 138"/>
                <a:gd name="T1" fmla="*/ 91 h 137"/>
                <a:gd name="T2" fmla="*/ 69 w 138"/>
                <a:gd name="T3" fmla="*/ 137 h 137"/>
                <a:gd name="T4" fmla="*/ 93 w 138"/>
                <a:gd name="T5" fmla="*/ 91 h 137"/>
                <a:gd name="T6" fmla="*/ 138 w 138"/>
                <a:gd name="T7" fmla="*/ 67 h 137"/>
                <a:gd name="T8" fmla="*/ 93 w 138"/>
                <a:gd name="T9" fmla="*/ 43 h 137"/>
                <a:gd name="T10" fmla="*/ 69 w 138"/>
                <a:gd name="T11" fmla="*/ 0 h 137"/>
                <a:gd name="T12" fmla="*/ 45 w 138"/>
                <a:gd name="T13" fmla="*/ 43 h 137"/>
                <a:gd name="T14" fmla="*/ 0 w 138"/>
                <a:gd name="T15" fmla="*/ 67 h 137"/>
                <a:gd name="T16" fmla="*/ 45 w 138"/>
                <a:gd name="T17"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7">
                  <a:moveTo>
                    <a:pt x="45" y="91"/>
                  </a:moveTo>
                  <a:lnTo>
                    <a:pt x="69" y="137"/>
                  </a:lnTo>
                  <a:lnTo>
                    <a:pt x="93" y="91"/>
                  </a:lnTo>
                  <a:lnTo>
                    <a:pt x="138" y="67"/>
                  </a:lnTo>
                  <a:lnTo>
                    <a:pt x="93" y="43"/>
                  </a:lnTo>
                  <a:lnTo>
                    <a:pt x="69" y="0"/>
                  </a:lnTo>
                  <a:lnTo>
                    <a:pt x="45" y="43"/>
                  </a:lnTo>
                  <a:lnTo>
                    <a:pt x="0" y="67"/>
                  </a:lnTo>
                  <a:lnTo>
                    <a:pt x="4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4" name="Freeform 9"/>
            <p:cNvSpPr/>
            <p:nvPr/>
          </p:nvSpPr>
          <p:spPr bwMode="auto">
            <a:xfrm>
              <a:off x="2266950" y="3055938"/>
              <a:ext cx="128587" cy="133350"/>
            </a:xfrm>
            <a:custGeom>
              <a:avLst/>
              <a:gdLst>
                <a:gd name="T0" fmla="*/ 40 w 81"/>
                <a:gd name="T1" fmla="*/ 84 h 84"/>
                <a:gd name="T2" fmla="*/ 54 w 81"/>
                <a:gd name="T3" fmla="*/ 58 h 84"/>
                <a:gd name="T4" fmla="*/ 81 w 81"/>
                <a:gd name="T5" fmla="*/ 43 h 84"/>
                <a:gd name="T6" fmla="*/ 54 w 81"/>
                <a:gd name="T7" fmla="*/ 29 h 84"/>
                <a:gd name="T8" fmla="*/ 40 w 81"/>
                <a:gd name="T9" fmla="*/ 0 h 84"/>
                <a:gd name="T10" fmla="*/ 26 w 81"/>
                <a:gd name="T11" fmla="*/ 29 h 84"/>
                <a:gd name="T12" fmla="*/ 0 w 81"/>
                <a:gd name="T13" fmla="*/ 43 h 84"/>
                <a:gd name="T14" fmla="*/ 26 w 81"/>
                <a:gd name="T15" fmla="*/ 58 h 84"/>
                <a:gd name="T16" fmla="*/ 40 w 81"/>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4">
                  <a:moveTo>
                    <a:pt x="40" y="84"/>
                  </a:moveTo>
                  <a:lnTo>
                    <a:pt x="54" y="58"/>
                  </a:lnTo>
                  <a:lnTo>
                    <a:pt x="81" y="43"/>
                  </a:lnTo>
                  <a:lnTo>
                    <a:pt x="54" y="29"/>
                  </a:lnTo>
                  <a:lnTo>
                    <a:pt x="40" y="0"/>
                  </a:lnTo>
                  <a:lnTo>
                    <a:pt x="26" y="29"/>
                  </a:lnTo>
                  <a:lnTo>
                    <a:pt x="0" y="43"/>
                  </a:lnTo>
                  <a:lnTo>
                    <a:pt x="26" y="58"/>
                  </a:lnTo>
                  <a:lnTo>
                    <a:pt x="4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55" name="Group 54"/>
          <p:cNvGrpSpPr/>
          <p:nvPr/>
        </p:nvGrpSpPr>
        <p:grpSpPr>
          <a:xfrm rot="20700000">
            <a:off x="8550358" y="2258454"/>
            <a:ext cx="498116" cy="285788"/>
            <a:chOff x="7779638" y="1072086"/>
            <a:chExt cx="436722" cy="250564"/>
          </a:xfrm>
          <a:solidFill>
            <a:schemeClr val="accent3"/>
          </a:solidFill>
        </p:grpSpPr>
        <p:sp>
          <p:nvSpPr>
            <p:cNvPr id="56" name="Freeform 16"/>
            <p:cNvSpPr/>
            <p:nvPr/>
          </p:nvSpPr>
          <p:spPr bwMode="auto">
            <a:xfrm>
              <a:off x="7829045" y="1124140"/>
              <a:ext cx="117342" cy="146456"/>
            </a:xfrm>
            <a:custGeom>
              <a:avLst/>
              <a:gdLst>
                <a:gd name="T0" fmla="*/ 40 w 56"/>
                <a:gd name="T1" fmla="*/ 35 h 70"/>
                <a:gd name="T2" fmla="*/ 56 w 56"/>
                <a:gd name="T3" fmla="*/ 0 h 70"/>
                <a:gd name="T4" fmla="*/ 20 w 56"/>
                <a:gd name="T5" fmla="*/ 0 h 70"/>
                <a:gd name="T6" fmla="*/ 0 w 56"/>
                <a:gd name="T7" fmla="*/ 19 h 70"/>
                <a:gd name="T8" fmla="*/ 0 w 56"/>
                <a:gd name="T9" fmla="*/ 51 h 70"/>
                <a:gd name="T10" fmla="*/ 20 w 56"/>
                <a:gd name="T11" fmla="*/ 70 h 70"/>
                <a:gd name="T12" fmla="*/ 56 w 56"/>
                <a:gd name="T13" fmla="*/ 70 h 70"/>
                <a:gd name="T14" fmla="*/ 40 w 56"/>
                <a:gd name="T15" fmla="*/ 3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40" y="35"/>
                  </a:moveTo>
                  <a:cubicBezTo>
                    <a:pt x="40" y="21"/>
                    <a:pt x="46" y="8"/>
                    <a:pt x="56" y="0"/>
                  </a:cubicBezTo>
                  <a:cubicBezTo>
                    <a:pt x="20" y="0"/>
                    <a:pt x="20" y="0"/>
                    <a:pt x="20" y="0"/>
                  </a:cubicBezTo>
                  <a:cubicBezTo>
                    <a:pt x="18" y="10"/>
                    <a:pt x="10" y="17"/>
                    <a:pt x="0" y="19"/>
                  </a:cubicBezTo>
                  <a:cubicBezTo>
                    <a:pt x="0" y="51"/>
                    <a:pt x="0" y="51"/>
                    <a:pt x="0" y="51"/>
                  </a:cubicBezTo>
                  <a:cubicBezTo>
                    <a:pt x="10" y="52"/>
                    <a:pt x="18" y="60"/>
                    <a:pt x="20" y="70"/>
                  </a:cubicBezTo>
                  <a:cubicBezTo>
                    <a:pt x="56" y="70"/>
                    <a:pt x="56" y="70"/>
                    <a:pt x="56" y="70"/>
                  </a:cubicBezTo>
                  <a:cubicBezTo>
                    <a:pt x="46" y="62"/>
                    <a:pt x="40" y="49"/>
                    <a:pt x="4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7" name="Freeform 17"/>
            <p:cNvSpPr/>
            <p:nvPr/>
          </p:nvSpPr>
          <p:spPr bwMode="auto">
            <a:xfrm>
              <a:off x="8049611" y="1124140"/>
              <a:ext cx="114695" cy="146456"/>
            </a:xfrm>
            <a:custGeom>
              <a:avLst/>
              <a:gdLst>
                <a:gd name="T0" fmla="*/ 35 w 55"/>
                <a:gd name="T1" fmla="*/ 0 h 70"/>
                <a:gd name="T2" fmla="*/ 0 w 55"/>
                <a:gd name="T3" fmla="*/ 0 h 70"/>
                <a:gd name="T4" fmla="*/ 15 w 55"/>
                <a:gd name="T5" fmla="*/ 35 h 70"/>
                <a:gd name="T6" fmla="*/ 0 w 55"/>
                <a:gd name="T7" fmla="*/ 70 h 70"/>
                <a:gd name="T8" fmla="*/ 35 w 55"/>
                <a:gd name="T9" fmla="*/ 70 h 70"/>
                <a:gd name="T10" fmla="*/ 55 w 55"/>
                <a:gd name="T11" fmla="*/ 51 h 70"/>
                <a:gd name="T12" fmla="*/ 55 w 55"/>
                <a:gd name="T13" fmla="*/ 19 h 70"/>
                <a:gd name="T14" fmla="*/ 35 w 5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0">
                  <a:moveTo>
                    <a:pt x="35" y="0"/>
                  </a:moveTo>
                  <a:cubicBezTo>
                    <a:pt x="0" y="0"/>
                    <a:pt x="0" y="0"/>
                    <a:pt x="0" y="0"/>
                  </a:cubicBezTo>
                  <a:cubicBezTo>
                    <a:pt x="9" y="8"/>
                    <a:pt x="15" y="21"/>
                    <a:pt x="15" y="35"/>
                  </a:cubicBezTo>
                  <a:cubicBezTo>
                    <a:pt x="15" y="49"/>
                    <a:pt x="9" y="62"/>
                    <a:pt x="0" y="70"/>
                  </a:cubicBezTo>
                  <a:cubicBezTo>
                    <a:pt x="35" y="70"/>
                    <a:pt x="35" y="70"/>
                    <a:pt x="35" y="70"/>
                  </a:cubicBezTo>
                  <a:cubicBezTo>
                    <a:pt x="37" y="60"/>
                    <a:pt x="45" y="52"/>
                    <a:pt x="55" y="51"/>
                  </a:cubicBezTo>
                  <a:cubicBezTo>
                    <a:pt x="55" y="19"/>
                    <a:pt x="55" y="19"/>
                    <a:pt x="55" y="19"/>
                  </a:cubicBezTo>
                  <a:cubicBezTo>
                    <a:pt x="45" y="17"/>
                    <a:pt x="37" y="1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8" name="Freeform 18"/>
            <p:cNvSpPr>
              <a:spLocks noEditPoints="1"/>
            </p:cNvSpPr>
            <p:nvPr/>
          </p:nvSpPr>
          <p:spPr bwMode="auto">
            <a:xfrm>
              <a:off x="7932270" y="1124140"/>
              <a:ext cx="129693" cy="146456"/>
            </a:xfrm>
            <a:custGeom>
              <a:avLst/>
              <a:gdLst>
                <a:gd name="T0" fmla="*/ 31 w 62"/>
                <a:gd name="T1" fmla="*/ 0 h 70"/>
                <a:gd name="T2" fmla="*/ 0 w 62"/>
                <a:gd name="T3" fmla="*/ 35 h 70"/>
                <a:gd name="T4" fmla="*/ 31 w 62"/>
                <a:gd name="T5" fmla="*/ 70 h 70"/>
                <a:gd name="T6" fmla="*/ 62 w 62"/>
                <a:gd name="T7" fmla="*/ 35 h 70"/>
                <a:gd name="T8" fmla="*/ 31 w 62"/>
                <a:gd name="T9" fmla="*/ 0 h 70"/>
                <a:gd name="T10" fmla="*/ 34 w 62"/>
                <a:gd name="T11" fmla="*/ 54 h 70"/>
                <a:gd name="T12" fmla="*/ 34 w 62"/>
                <a:gd name="T13" fmla="*/ 61 h 70"/>
                <a:gd name="T14" fmla="*/ 28 w 62"/>
                <a:gd name="T15" fmla="*/ 61 h 70"/>
                <a:gd name="T16" fmla="*/ 28 w 62"/>
                <a:gd name="T17" fmla="*/ 55 h 70"/>
                <a:gd name="T18" fmla="*/ 17 w 62"/>
                <a:gd name="T19" fmla="*/ 52 h 70"/>
                <a:gd name="T20" fmla="*/ 19 w 62"/>
                <a:gd name="T21" fmla="*/ 45 h 70"/>
                <a:gd name="T22" fmla="*/ 29 w 62"/>
                <a:gd name="T23" fmla="*/ 47 h 70"/>
                <a:gd name="T24" fmla="*/ 36 w 62"/>
                <a:gd name="T25" fmla="*/ 43 h 70"/>
                <a:gd name="T26" fmla="*/ 29 w 62"/>
                <a:gd name="T27" fmla="*/ 38 h 70"/>
                <a:gd name="T28" fmla="*/ 18 w 62"/>
                <a:gd name="T29" fmla="*/ 26 h 70"/>
                <a:gd name="T30" fmla="*/ 28 w 62"/>
                <a:gd name="T31" fmla="*/ 15 h 70"/>
                <a:gd name="T32" fmla="*/ 28 w 62"/>
                <a:gd name="T33" fmla="*/ 9 h 70"/>
                <a:gd name="T34" fmla="*/ 34 w 62"/>
                <a:gd name="T35" fmla="*/ 9 h 70"/>
                <a:gd name="T36" fmla="*/ 34 w 62"/>
                <a:gd name="T37" fmla="*/ 15 h 70"/>
                <a:gd name="T38" fmla="*/ 44 w 62"/>
                <a:gd name="T39" fmla="*/ 17 h 70"/>
                <a:gd name="T40" fmla="*/ 42 w 62"/>
                <a:gd name="T41" fmla="*/ 24 h 70"/>
                <a:gd name="T42" fmla="*/ 33 w 62"/>
                <a:gd name="T43" fmla="*/ 22 h 70"/>
                <a:gd name="T44" fmla="*/ 27 w 62"/>
                <a:gd name="T45" fmla="*/ 25 h 70"/>
                <a:gd name="T46" fmla="*/ 35 w 62"/>
                <a:gd name="T47" fmla="*/ 31 h 70"/>
                <a:gd name="T48" fmla="*/ 45 w 62"/>
                <a:gd name="T49" fmla="*/ 43 h 70"/>
                <a:gd name="T50" fmla="*/ 34 w 62"/>
                <a:gd name="T5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70">
                  <a:moveTo>
                    <a:pt x="31" y="0"/>
                  </a:moveTo>
                  <a:cubicBezTo>
                    <a:pt x="14" y="0"/>
                    <a:pt x="0" y="15"/>
                    <a:pt x="0" y="35"/>
                  </a:cubicBezTo>
                  <a:cubicBezTo>
                    <a:pt x="0" y="54"/>
                    <a:pt x="14" y="70"/>
                    <a:pt x="31" y="70"/>
                  </a:cubicBezTo>
                  <a:cubicBezTo>
                    <a:pt x="48" y="70"/>
                    <a:pt x="62" y="54"/>
                    <a:pt x="62" y="35"/>
                  </a:cubicBezTo>
                  <a:cubicBezTo>
                    <a:pt x="62" y="15"/>
                    <a:pt x="48" y="0"/>
                    <a:pt x="31" y="0"/>
                  </a:cubicBezTo>
                  <a:close/>
                  <a:moveTo>
                    <a:pt x="34" y="54"/>
                  </a:moveTo>
                  <a:cubicBezTo>
                    <a:pt x="34" y="61"/>
                    <a:pt x="34" y="61"/>
                    <a:pt x="34" y="61"/>
                  </a:cubicBezTo>
                  <a:cubicBezTo>
                    <a:pt x="28" y="61"/>
                    <a:pt x="28" y="61"/>
                    <a:pt x="28" y="61"/>
                  </a:cubicBezTo>
                  <a:cubicBezTo>
                    <a:pt x="28" y="55"/>
                    <a:pt x="28" y="55"/>
                    <a:pt x="28" y="55"/>
                  </a:cubicBezTo>
                  <a:cubicBezTo>
                    <a:pt x="24" y="54"/>
                    <a:pt x="20" y="53"/>
                    <a:pt x="17" y="52"/>
                  </a:cubicBezTo>
                  <a:cubicBezTo>
                    <a:pt x="19" y="45"/>
                    <a:pt x="19" y="45"/>
                    <a:pt x="19" y="45"/>
                  </a:cubicBezTo>
                  <a:cubicBezTo>
                    <a:pt x="22" y="46"/>
                    <a:pt x="25" y="47"/>
                    <a:pt x="29" y="47"/>
                  </a:cubicBezTo>
                  <a:cubicBezTo>
                    <a:pt x="33" y="47"/>
                    <a:pt x="36" y="46"/>
                    <a:pt x="36" y="43"/>
                  </a:cubicBezTo>
                  <a:cubicBezTo>
                    <a:pt x="36" y="41"/>
                    <a:pt x="34" y="40"/>
                    <a:pt x="29" y="38"/>
                  </a:cubicBezTo>
                  <a:cubicBezTo>
                    <a:pt x="22" y="36"/>
                    <a:pt x="18" y="33"/>
                    <a:pt x="18" y="26"/>
                  </a:cubicBezTo>
                  <a:cubicBezTo>
                    <a:pt x="18" y="21"/>
                    <a:pt x="21" y="16"/>
                    <a:pt x="28" y="15"/>
                  </a:cubicBezTo>
                  <a:cubicBezTo>
                    <a:pt x="28" y="9"/>
                    <a:pt x="28" y="9"/>
                    <a:pt x="28" y="9"/>
                  </a:cubicBezTo>
                  <a:cubicBezTo>
                    <a:pt x="34" y="9"/>
                    <a:pt x="34" y="9"/>
                    <a:pt x="34" y="9"/>
                  </a:cubicBezTo>
                  <a:cubicBezTo>
                    <a:pt x="34" y="15"/>
                    <a:pt x="34" y="15"/>
                    <a:pt x="34" y="15"/>
                  </a:cubicBezTo>
                  <a:cubicBezTo>
                    <a:pt x="38" y="15"/>
                    <a:pt x="41" y="16"/>
                    <a:pt x="44" y="17"/>
                  </a:cubicBezTo>
                  <a:cubicBezTo>
                    <a:pt x="42" y="24"/>
                    <a:pt x="42" y="24"/>
                    <a:pt x="42" y="24"/>
                  </a:cubicBezTo>
                  <a:cubicBezTo>
                    <a:pt x="40" y="23"/>
                    <a:pt x="37" y="22"/>
                    <a:pt x="33" y="22"/>
                  </a:cubicBezTo>
                  <a:cubicBezTo>
                    <a:pt x="28" y="22"/>
                    <a:pt x="27" y="24"/>
                    <a:pt x="27" y="25"/>
                  </a:cubicBezTo>
                  <a:cubicBezTo>
                    <a:pt x="27" y="27"/>
                    <a:pt x="29" y="29"/>
                    <a:pt x="35" y="31"/>
                  </a:cubicBezTo>
                  <a:cubicBezTo>
                    <a:pt x="42" y="33"/>
                    <a:pt x="45" y="37"/>
                    <a:pt x="45" y="43"/>
                  </a:cubicBezTo>
                  <a:cubicBezTo>
                    <a:pt x="45" y="48"/>
                    <a:pt x="41" y="53"/>
                    <a:pt x="3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59" name="Freeform 19"/>
            <p:cNvSpPr>
              <a:spLocks noEditPoints="1"/>
            </p:cNvSpPr>
            <p:nvPr/>
          </p:nvSpPr>
          <p:spPr bwMode="auto">
            <a:xfrm>
              <a:off x="7779638" y="1072086"/>
              <a:ext cx="436722" cy="250564"/>
            </a:xfrm>
            <a:custGeom>
              <a:avLst/>
              <a:gdLst>
                <a:gd name="T0" fmla="*/ 192 w 209"/>
                <a:gd name="T1" fmla="*/ 0 h 120"/>
                <a:gd name="T2" fmla="*/ 16 w 209"/>
                <a:gd name="T3" fmla="*/ 0 h 120"/>
                <a:gd name="T4" fmla="*/ 0 w 209"/>
                <a:gd name="T5" fmla="*/ 17 h 120"/>
                <a:gd name="T6" fmla="*/ 0 w 209"/>
                <a:gd name="T7" fmla="*/ 103 h 120"/>
                <a:gd name="T8" fmla="*/ 16 w 209"/>
                <a:gd name="T9" fmla="*/ 120 h 120"/>
                <a:gd name="T10" fmla="*/ 192 w 209"/>
                <a:gd name="T11" fmla="*/ 120 h 120"/>
                <a:gd name="T12" fmla="*/ 209 w 209"/>
                <a:gd name="T13" fmla="*/ 103 h 120"/>
                <a:gd name="T14" fmla="*/ 209 w 209"/>
                <a:gd name="T15" fmla="*/ 17 h 120"/>
                <a:gd name="T16" fmla="*/ 192 w 209"/>
                <a:gd name="T17" fmla="*/ 0 h 120"/>
                <a:gd name="T18" fmla="*/ 194 w 209"/>
                <a:gd name="T19" fmla="*/ 84 h 120"/>
                <a:gd name="T20" fmla="*/ 189 w 209"/>
                <a:gd name="T21" fmla="*/ 84 h 120"/>
                <a:gd name="T22" fmla="*/ 173 w 209"/>
                <a:gd name="T23" fmla="*/ 100 h 120"/>
                <a:gd name="T24" fmla="*/ 173 w 209"/>
                <a:gd name="T25" fmla="*/ 105 h 120"/>
                <a:gd name="T26" fmla="*/ 35 w 209"/>
                <a:gd name="T27" fmla="*/ 105 h 120"/>
                <a:gd name="T28" fmla="*/ 35 w 209"/>
                <a:gd name="T29" fmla="*/ 100 h 120"/>
                <a:gd name="T30" fmla="*/ 19 w 209"/>
                <a:gd name="T31" fmla="*/ 84 h 120"/>
                <a:gd name="T32" fmla="*/ 15 w 209"/>
                <a:gd name="T33" fmla="*/ 84 h 120"/>
                <a:gd name="T34" fmla="*/ 15 w 209"/>
                <a:gd name="T35" fmla="*/ 35 h 120"/>
                <a:gd name="T36" fmla="*/ 19 w 209"/>
                <a:gd name="T37" fmla="*/ 35 h 120"/>
                <a:gd name="T38" fmla="*/ 35 w 209"/>
                <a:gd name="T39" fmla="*/ 20 h 120"/>
                <a:gd name="T40" fmla="*/ 35 w 209"/>
                <a:gd name="T41" fmla="*/ 15 h 120"/>
                <a:gd name="T42" fmla="*/ 173 w 209"/>
                <a:gd name="T43" fmla="*/ 15 h 120"/>
                <a:gd name="T44" fmla="*/ 173 w 209"/>
                <a:gd name="T45" fmla="*/ 20 h 120"/>
                <a:gd name="T46" fmla="*/ 189 w 209"/>
                <a:gd name="T47" fmla="*/ 35 h 120"/>
                <a:gd name="T48" fmla="*/ 194 w 209"/>
                <a:gd name="T49" fmla="*/ 35 h 120"/>
                <a:gd name="T50" fmla="*/ 194 w 209"/>
                <a:gd name="T51"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120">
                  <a:moveTo>
                    <a:pt x="192" y="0"/>
                  </a:moveTo>
                  <a:cubicBezTo>
                    <a:pt x="16" y="0"/>
                    <a:pt x="16" y="0"/>
                    <a:pt x="16" y="0"/>
                  </a:cubicBezTo>
                  <a:cubicBezTo>
                    <a:pt x="7" y="0"/>
                    <a:pt x="0" y="8"/>
                    <a:pt x="0" y="17"/>
                  </a:cubicBezTo>
                  <a:cubicBezTo>
                    <a:pt x="0" y="103"/>
                    <a:pt x="0" y="103"/>
                    <a:pt x="0" y="103"/>
                  </a:cubicBezTo>
                  <a:cubicBezTo>
                    <a:pt x="0" y="112"/>
                    <a:pt x="7" y="120"/>
                    <a:pt x="16" y="120"/>
                  </a:cubicBezTo>
                  <a:cubicBezTo>
                    <a:pt x="192" y="120"/>
                    <a:pt x="192" y="120"/>
                    <a:pt x="192" y="120"/>
                  </a:cubicBezTo>
                  <a:cubicBezTo>
                    <a:pt x="201" y="120"/>
                    <a:pt x="209" y="112"/>
                    <a:pt x="209" y="103"/>
                  </a:cubicBezTo>
                  <a:cubicBezTo>
                    <a:pt x="209" y="17"/>
                    <a:pt x="209" y="17"/>
                    <a:pt x="209" y="17"/>
                  </a:cubicBezTo>
                  <a:cubicBezTo>
                    <a:pt x="209" y="8"/>
                    <a:pt x="201" y="0"/>
                    <a:pt x="192" y="0"/>
                  </a:cubicBezTo>
                  <a:close/>
                  <a:moveTo>
                    <a:pt x="194" y="84"/>
                  </a:moveTo>
                  <a:cubicBezTo>
                    <a:pt x="189" y="84"/>
                    <a:pt x="189" y="84"/>
                    <a:pt x="189" y="84"/>
                  </a:cubicBezTo>
                  <a:cubicBezTo>
                    <a:pt x="180" y="84"/>
                    <a:pt x="173" y="91"/>
                    <a:pt x="173" y="100"/>
                  </a:cubicBezTo>
                  <a:cubicBezTo>
                    <a:pt x="173" y="105"/>
                    <a:pt x="173" y="105"/>
                    <a:pt x="173" y="105"/>
                  </a:cubicBezTo>
                  <a:cubicBezTo>
                    <a:pt x="35" y="105"/>
                    <a:pt x="35" y="105"/>
                    <a:pt x="35" y="105"/>
                  </a:cubicBezTo>
                  <a:cubicBezTo>
                    <a:pt x="35" y="100"/>
                    <a:pt x="35" y="100"/>
                    <a:pt x="35" y="100"/>
                  </a:cubicBezTo>
                  <a:cubicBezTo>
                    <a:pt x="35" y="91"/>
                    <a:pt x="28" y="84"/>
                    <a:pt x="19" y="84"/>
                  </a:cubicBezTo>
                  <a:cubicBezTo>
                    <a:pt x="15" y="84"/>
                    <a:pt x="15" y="84"/>
                    <a:pt x="15" y="84"/>
                  </a:cubicBezTo>
                  <a:cubicBezTo>
                    <a:pt x="15" y="35"/>
                    <a:pt x="15" y="35"/>
                    <a:pt x="15" y="35"/>
                  </a:cubicBezTo>
                  <a:cubicBezTo>
                    <a:pt x="19" y="35"/>
                    <a:pt x="19" y="35"/>
                    <a:pt x="19" y="35"/>
                  </a:cubicBezTo>
                  <a:cubicBezTo>
                    <a:pt x="28" y="35"/>
                    <a:pt x="35" y="29"/>
                    <a:pt x="35" y="20"/>
                  </a:cubicBezTo>
                  <a:cubicBezTo>
                    <a:pt x="35" y="15"/>
                    <a:pt x="35" y="15"/>
                    <a:pt x="35" y="15"/>
                  </a:cubicBezTo>
                  <a:cubicBezTo>
                    <a:pt x="173" y="15"/>
                    <a:pt x="173" y="15"/>
                    <a:pt x="173" y="15"/>
                  </a:cubicBezTo>
                  <a:cubicBezTo>
                    <a:pt x="173" y="20"/>
                    <a:pt x="173" y="20"/>
                    <a:pt x="173" y="20"/>
                  </a:cubicBezTo>
                  <a:cubicBezTo>
                    <a:pt x="173" y="29"/>
                    <a:pt x="180" y="35"/>
                    <a:pt x="189" y="35"/>
                  </a:cubicBezTo>
                  <a:cubicBezTo>
                    <a:pt x="194" y="35"/>
                    <a:pt x="194" y="35"/>
                    <a:pt x="194" y="35"/>
                  </a:cubicBezTo>
                  <a:lnTo>
                    <a:pt x="194"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grpSp>
        <p:nvGrpSpPr>
          <p:cNvPr id="60" name="Group 59"/>
          <p:cNvGrpSpPr/>
          <p:nvPr/>
        </p:nvGrpSpPr>
        <p:grpSpPr>
          <a:xfrm flipH="1">
            <a:off x="3379350" y="5385348"/>
            <a:ext cx="281491" cy="375581"/>
            <a:chOff x="8474216" y="3760624"/>
            <a:chExt cx="348911" cy="465536"/>
          </a:xfrm>
          <a:solidFill>
            <a:schemeClr val="accent1"/>
          </a:solidFill>
        </p:grpSpPr>
        <p:sp>
          <p:nvSpPr>
            <p:cNvPr id="61" name="Freeform 379"/>
            <p:cNvSpPr/>
            <p:nvPr/>
          </p:nvSpPr>
          <p:spPr bwMode="auto">
            <a:xfrm>
              <a:off x="8629395" y="4034356"/>
              <a:ext cx="38554" cy="121444"/>
            </a:xfrm>
            <a:custGeom>
              <a:avLst/>
              <a:gdLst>
                <a:gd name="T0" fmla="*/ 17 w 17"/>
                <a:gd name="T1" fmla="*/ 53 h 53"/>
                <a:gd name="T2" fmla="*/ 17 w 17"/>
                <a:gd name="T3" fmla="*/ 0 h 53"/>
                <a:gd name="T4" fmla="*/ 9 w 17"/>
                <a:gd name="T5" fmla="*/ 0 h 53"/>
                <a:gd name="T6" fmla="*/ 0 w 17"/>
                <a:gd name="T7" fmla="*/ 0 h 53"/>
                <a:gd name="T8" fmla="*/ 0 w 17"/>
                <a:gd name="T9" fmla="*/ 53 h 53"/>
                <a:gd name="T10" fmla="*/ 9 w 17"/>
                <a:gd name="T11" fmla="*/ 52 h 53"/>
                <a:gd name="T12" fmla="*/ 17 w 1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7" h="53">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2" name="Freeform 380"/>
            <p:cNvSpPr/>
            <p:nvPr/>
          </p:nvSpPr>
          <p:spPr bwMode="auto">
            <a:xfrm>
              <a:off x="8474216" y="3760624"/>
              <a:ext cx="348911" cy="262165"/>
            </a:xfrm>
            <a:custGeom>
              <a:avLst/>
              <a:gdLst>
                <a:gd name="T0" fmla="*/ 153 w 153"/>
                <a:gd name="T1" fmla="*/ 38 h 115"/>
                <a:gd name="T2" fmla="*/ 143 w 153"/>
                <a:gd name="T3" fmla="*/ 0 h 115"/>
                <a:gd name="T4" fmla="*/ 110 w 153"/>
                <a:gd name="T5" fmla="*/ 18 h 115"/>
                <a:gd name="T6" fmla="*/ 77 w 153"/>
                <a:gd name="T7" fmla="*/ 0 h 115"/>
                <a:gd name="T8" fmla="*/ 43 w 153"/>
                <a:gd name="T9" fmla="*/ 18 h 115"/>
                <a:gd name="T10" fmla="*/ 10 w 153"/>
                <a:gd name="T11" fmla="*/ 0 h 115"/>
                <a:gd name="T12" fmla="*/ 0 w 153"/>
                <a:gd name="T13" fmla="*/ 38 h 115"/>
                <a:gd name="T14" fmla="*/ 68 w 153"/>
                <a:gd name="T15" fmla="*/ 114 h 115"/>
                <a:gd name="T16" fmla="*/ 77 w 153"/>
                <a:gd name="T17" fmla="*/ 115 h 115"/>
                <a:gd name="T18" fmla="*/ 85 w 153"/>
                <a:gd name="T19" fmla="*/ 114 h 115"/>
                <a:gd name="T20" fmla="*/ 153 w 153"/>
                <a:gd name="T21"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5">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3" name="Freeform 381"/>
            <p:cNvSpPr/>
            <p:nvPr/>
          </p:nvSpPr>
          <p:spPr bwMode="auto">
            <a:xfrm>
              <a:off x="8547469" y="4037247"/>
              <a:ext cx="72289" cy="72289"/>
            </a:xfrm>
            <a:custGeom>
              <a:avLst/>
              <a:gdLst>
                <a:gd name="T0" fmla="*/ 31 w 32"/>
                <a:gd name="T1" fmla="*/ 31 h 32"/>
                <a:gd name="T2" fmla="*/ 24 w 32"/>
                <a:gd name="T3" fmla="*/ 9 h 32"/>
                <a:gd name="T4" fmla="*/ 1 w 32"/>
                <a:gd name="T5" fmla="*/ 2 h 32"/>
                <a:gd name="T6" fmla="*/ 8 w 32"/>
                <a:gd name="T7" fmla="*/ 24 h 32"/>
                <a:gd name="T8" fmla="*/ 31 w 32"/>
                <a:gd name="T9" fmla="*/ 31 h 32"/>
              </a:gdLst>
              <a:ahLst/>
              <a:cxnLst>
                <a:cxn ang="0">
                  <a:pos x="T0" y="T1"/>
                </a:cxn>
                <a:cxn ang="0">
                  <a:pos x="T2" y="T3"/>
                </a:cxn>
                <a:cxn ang="0">
                  <a:pos x="T4" y="T5"/>
                </a:cxn>
                <a:cxn ang="0">
                  <a:pos x="T6" y="T7"/>
                </a:cxn>
                <a:cxn ang="0">
                  <a:pos x="T8" y="T9"/>
                </a:cxn>
              </a:cxnLst>
              <a:rect l="0" t="0" r="r" b="b"/>
              <a:pathLst>
                <a:path w="32" h="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4" name="Freeform 382"/>
            <p:cNvSpPr/>
            <p:nvPr/>
          </p:nvSpPr>
          <p:spPr bwMode="auto">
            <a:xfrm>
              <a:off x="8676624" y="4037247"/>
              <a:ext cx="73252" cy="72289"/>
            </a:xfrm>
            <a:custGeom>
              <a:avLst/>
              <a:gdLst>
                <a:gd name="T0" fmla="*/ 24 w 32"/>
                <a:gd name="T1" fmla="*/ 24 h 32"/>
                <a:gd name="T2" fmla="*/ 31 w 32"/>
                <a:gd name="T3" fmla="*/ 2 h 32"/>
                <a:gd name="T4" fmla="*/ 8 w 32"/>
                <a:gd name="T5" fmla="*/ 9 h 32"/>
                <a:gd name="T6" fmla="*/ 2 w 32"/>
                <a:gd name="T7" fmla="*/ 31 h 32"/>
                <a:gd name="T8" fmla="*/ 24 w 32"/>
                <a:gd name="T9" fmla="*/ 24 h 32"/>
              </a:gdLst>
              <a:ahLst/>
              <a:cxnLst>
                <a:cxn ang="0">
                  <a:pos x="T0" y="T1"/>
                </a:cxn>
                <a:cxn ang="0">
                  <a:pos x="T2" y="T3"/>
                </a:cxn>
                <a:cxn ang="0">
                  <a:pos x="T4" y="T5"/>
                </a:cxn>
                <a:cxn ang="0">
                  <a:pos x="T6" y="T7"/>
                </a:cxn>
                <a:cxn ang="0">
                  <a:pos x="T8" y="T9"/>
                </a:cxn>
              </a:cxnLst>
              <a:rect l="0" t="0" r="r" b="b"/>
              <a:pathLst>
                <a:path w="32" h="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sp>
          <p:nvSpPr>
            <p:cNvPr id="65" name="Freeform 383"/>
            <p:cNvSpPr/>
            <p:nvPr/>
          </p:nvSpPr>
          <p:spPr bwMode="auto">
            <a:xfrm>
              <a:off x="8547469" y="4166402"/>
              <a:ext cx="204335" cy="59758"/>
            </a:xfrm>
            <a:custGeom>
              <a:avLst/>
              <a:gdLst>
                <a:gd name="T0" fmla="*/ 53 w 90"/>
                <a:gd name="T1" fmla="*/ 0 h 26"/>
                <a:gd name="T2" fmla="*/ 45 w 90"/>
                <a:gd name="T3" fmla="*/ 0 h 26"/>
                <a:gd name="T4" fmla="*/ 36 w 90"/>
                <a:gd name="T5" fmla="*/ 0 h 26"/>
                <a:gd name="T6" fmla="*/ 0 w 90"/>
                <a:gd name="T7" fmla="*/ 26 h 26"/>
                <a:gd name="T8" fmla="*/ 90 w 90"/>
                <a:gd name="T9" fmla="*/ 26 h 26"/>
                <a:gd name="T10" fmla="*/ 53 w 90"/>
                <a:gd name="T11" fmla="*/ 0 h 26"/>
              </a:gdLst>
              <a:ahLst/>
              <a:cxnLst>
                <a:cxn ang="0">
                  <a:pos x="T0" y="T1"/>
                </a:cxn>
                <a:cxn ang="0">
                  <a:pos x="T2" y="T3"/>
                </a:cxn>
                <a:cxn ang="0">
                  <a:pos x="T4" y="T5"/>
                </a:cxn>
                <a:cxn ang="0">
                  <a:pos x="T6" y="T7"/>
                </a:cxn>
                <a:cxn ang="0">
                  <a:pos x="T8" y="T9"/>
                </a:cxn>
                <a:cxn ang="0">
                  <a:pos x="T10" y="T11"/>
                </a:cxn>
              </a:cxnLst>
              <a:rect l="0" t="0" r="r" b="b"/>
              <a:pathLst>
                <a:path w="90" h="26">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p>
          </p:txBody>
        </p:sp>
      </p:grpSp>
      <p:sp>
        <p:nvSpPr>
          <p:cNvPr id="66" name="Freeform 16"/>
          <p:cNvSpPr>
            <a:spLocks noEditPoints="1"/>
          </p:cNvSpPr>
          <p:nvPr/>
        </p:nvSpPr>
        <p:spPr bwMode="auto">
          <a:xfrm>
            <a:off x="8464146" y="5416121"/>
            <a:ext cx="479425" cy="331787"/>
          </a:xfrm>
          <a:custGeom>
            <a:avLst/>
            <a:gdLst>
              <a:gd name="T0" fmla="*/ 835 w 896"/>
              <a:gd name="T1" fmla="*/ 273 h 620"/>
              <a:gd name="T2" fmla="*/ 833 w 896"/>
              <a:gd name="T3" fmla="*/ 273 h 620"/>
              <a:gd name="T4" fmla="*/ 706 w 896"/>
              <a:gd name="T5" fmla="*/ 51 h 620"/>
              <a:gd name="T6" fmla="*/ 606 w 896"/>
              <a:gd name="T7" fmla="*/ 0 h 620"/>
              <a:gd name="T8" fmla="*/ 595 w 896"/>
              <a:gd name="T9" fmla="*/ 0 h 620"/>
              <a:gd name="T10" fmla="*/ 505 w 896"/>
              <a:gd name="T11" fmla="*/ 0 h 620"/>
              <a:gd name="T12" fmla="*/ 385 w 896"/>
              <a:gd name="T13" fmla="*/ 0 h 620"/>
              <a:gd name="T14" fmla="*/ 296 w 896"/>
              <a:gd name="T15" fmla="*/ 0 h 620"/>
              <a:gd name="T16" fmla="*/ 284 w 896"/>
              <a:gd name="T17" fmla="*/ 0 h 620"/>
              <a:gd name="T18" fmla="*/ 185 w 896"/>
              <a:gd name="T19" fmla="*/ 51 h 620"/>
              <a:gd name="T20" fmla="*/ 58 w 896"/>
              <a:gd name="T21" fmla="*/ 273 h 620"/>
              <a:gd name="T22" fmla="*/ 59 w 896"/>
              <a:gd name="T23" fmla="*/ 274 h 620"/>
              <a:gd name="T24" fmla="*/ 0 w 896"/>
              <a:gd name="T25" fmla="*/ 382 h 620"/>
              <a:gd name="T26" fmla="*/ 0 w 896"/>
              <a:gd name="T27" fmla="*/ 492 h 620"/>
              <a:gd name="T28" fmla="*/ 68 w 896"/>
              <a:gd name="T29" fmla="*/ 492 h 620"/>
              <a:gd name="T30" fmla="*/ 68 w 896"/>
              <a:gd name="T31" fmla="*/ 556 h 620"/>
              <a:gd name="T32" fmla="*/ 134 w 896"/>
              <a:gd name="T33" fmla="*/ 620 h 620"/>
              <a:gd name="T34" fmla="*/ 200 w 896"/>
              <a:gd name="T35" fmla="*/ 556 h 620"/>
              <a:gd name="T36" fmla="*/ 200 w 896"/>
              <a:gd name="T37" fmla="*/ 492 h 620"/>
              <a:gd name="T38" fmla="*/ 385 w 896"/>
              <a:gd name="T39" fmla="*/ 492 h 620"/>
              <a:gd name="T40" fmla="*/ 505 w 896"/>
              <a:gd name="T41" fmla="*/ 492 h 620"/>
              <a:gd name="T42" fmla="*/ 696 w 896"/>
              <a:gd name="T43" fmla="*/ 492 h 620"/>
              <a:gd name="T44" fmla="*/ 696 w 896"/>
              <a:gd name="T45" fmla="*/ 556 h 620"/>
              <a:gd name="T46" fmla="*/ 762 w 896"/>
              <a:gd name="T47" fmla="*/ 620 h 620"/>
              <a:gd name="T48" fmla="*/ 828 w 896"/>
              <a:gd name="T49" fmla="*/ 556 h 620"/>
              <a:gd name="T50" fmla="*/ 828 w 896"/>
              <a:gd name="T51" fmla="*/ 492 h 620"/>
              <a:gd name="T52" fmla="*/ 896 w 896"/>
              <a:gd name="T53" fmla="*/ 492 h 620"/>
              <a:gd name="T54" fmla="*/ 896 w 896"/>
              <a:gd name="T55" fmla="*/ 382 h 620"/>
              <a:gd name="T56" fmla="*/ 835 w 896"/>
              <a:gd name="T57" fmla="*/ 273 h 620"/>
              <a:gd name="T58" fmla="*/ 196 w 896"/>
              <a:gd name="T59" fmla="*/ 399 h 620"/>
              <a:gd name="T60" fmla="*/ 132 w 896"/>
              <a:gd name="T61" fmla="*/ 449 h 620"/>
              <a:gd name="T62" fmla="*/ 68 w 896"/>
              <a:gd name="T63" fmla="*/ 385 h 620"/>
              <a:gd name="T64" fmla="*/ 132 w 896"/>
              <a:gd name="T65" fmla="*/ 320 h 620"/>
              <a:gd name="T66" fmla="*/ 160 w 896"/>
              <a:gd name="T67" fmla="*/ 326 h 620"/>
              <a:gd name="T68" fmla="*/ 197 w 896"/>
              <a:gd name="T69" fmla="*/ 385 h 620"/>
              <a:gd name="T70" fmla="*/ 196 w 896"/>
              <a:gd name="T71" fmla="*/ 399 h 620"/>
              <a:gd name="T72" fmla="*/ 165 w 896"/>
              <a:gd name="T73" fmla="*/ 256 h 620"/>
              <a:gd name="T74" fmla="*/ 246 w 896"/>
              <a:gd name="T75" fmla="*/ 113 h 620"/>
              <a:gd name="T76" fmla="*/ 325 w 896"/>
              <a:gd name="T77" fmla="*/ 72 h 620"/>
              <a:gd name="T78" fmla="*/ 334 w 896"/>
              <a:gd name="T79" fmla="*/ 72 h 620"/>
              <a:gd name="T80" fmla="*/ 556 w 896"/>
              <a:gd name="T81" fmla="*/ 72 h 620"/>
              <a:gd name="T82" fmla="*/ 565 w 896"/>
              <a:gd name="T83" fmla="*/ 72 h 620"/>
              <a:gd name="T84" fmla="*/ 644 w 896"/>
              <a:gd name="T85" fmla="*/ 113 h 620"/>
              <a:gd name="T86" fmla="*/ 725 w 896"/>
              <a:gd name="T87" fmla="*/ 256 h 620"/>
              <a:gd name="T88" fmla="*/ 165 w 896"/>
              <a:gd name="T89" fmla="*/ 256 h 620"/>
              <a:gd name="T90" fmla="*/ 758 w 896"/>
              <a:gd name="T91" fmla="*/ 449 h 620"/>
              <a:gd name="T92" fmla="*/ 695 w 896"/>
              <a:gd name="T93" fmla="*/ 399 h 620"/>
              <a:gd name="T94" fmla="*/ 693 w 896"/>
              <a:gd name="T95" fmla="*/ 385 h 620"/>
              <a:gd name="T96" fmla="*/ 730 w 896"/>
              <a:gd name="T97" fmla="*/ 326 h 620"/>
              <a:gd name="T98" fmla="*/ 758 w 896"/>
              <a:gd name="T99" fmla="*/ 320 h 620"/>
              <a:gd name="T100" fmla="*/ 823 w 896"/>
              <a:gd name="T101" fmla="*/ 385 h 620"/>
              <a:gd name="T102" fmla="*/ 758 w 896"/>
              <a:gd name="T103" fmla="*/ 4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6" h="620">
                <a:moveTo>
                  <a:pt x="835" y="273"/>
                </a:moveTo>
                <a:cubicBezTo>
                  <a:pt x="834" y="273"/>
                  <a:pt x="834" y="273"/>
                  <a:pt x="833" y="273"/>
                </a:cubicBezTo>
                <a:cubicBezTo>
                  <a:pt x="706" y="51"/>
                  <a:pt x="706" y="51"/>
                  <a:pt x="706" y="51"/>
                </a:cubicBezTo>
                <a:cubicBezTo>
                  <a:pt x="689" y="21"/>
                  <a:pt x="644" y="0"/>
                  <a:pt x="606" y="0"/>
                </a:cubicBezTo>
                <a:cubicBezTo>
                  <a:pt x="595" y="0"/>
                  <a:pt x="595" y="0"/>
                  <a:pt x="595" y="0"/>
                </a:cubicBezTo>
                <a:cubicBezTo>
                  <a:pt x="505" y="0"/>
                  <a:pt x="505" y="0"/>
                  <a:pt x="505" y="0"/>
                </a:cubicBezTo>
                <a:cubicBezTo>
                  <a:pt x="385" y="0"/>
                  <a:pt x="385" y="0"/>
                  <a:pt x="385" y="0"/>
                </a:cubicBezTo>
                <a:cubicBezTo>
                  <a:pt x="296" y="0"/>
                  <a:pt x="296" y="0"/>
                  <a:pt x="296" y="0"/>
                </a:cubicBezTo>
                <a:cubicBezTo>
                  <a:pt x="284" y="0"/>
                  <a:pt x="284" y="0"/>
                  <a:pt x="284" y="0"/>
                </a:cubicBezTo>
                <a:cubicBezTo>
                  <a:pt x="246" y="0"/>
                  <a:pt x="202" y="21"/>
                  <a:pt x="185" y="51"/>
                </a:cubicBezTo>
                <a:cubicBezTo>
                  <a:pt x="58" y="273"/>
                  <a:pt x="58" y="273"/>
                  <a:pt x="58" y="273"/>
                </a:cubicBezTo>
                <a:cubicBezTo>
                  <a:pt x="58" y="274"/>
                  <a:pt x="59" y="274"/>
                  <a:pt x="59" y="274"/>
                </a:cubicBezTo>
                <a:cubicBezTo>
                  <a:pt x="23" y="296"/>
                  <a:pt x="0" y="336"/>
                  <a:pt x="0" y="382"/>
                </a:cubicBezTo>
                <a:cubicBezTo>
                  <a:pt x="0" y="492"/>
                  <a:pt x="0" y="492"/>
                  <a:pt x="0" y="492"/>
                </a:cubicBezTo>
                <a:cubicBezTo>
                  <a:pt x="68" y="492"/>
                  <a:pt x="68" y="492"/>
                  <a:pt x="68" y="492"/>
                </a:cubicBezTo>
                <a:cubicBezTo>
                  <a:pt x="68" y="556"/>
                  <a:pt x="68" y="556"/>
                  <a:pt x="68" y="556"/>
                </a:cubicBezTo>
                <a:cubicBezTo>
                  <a:pt x="68" y="591"/>
                  <a:pt x="98" y="620"/>
                  <a:pt x="134" y="620"/>
                </a:cubicBezTo>
                <a:cubicBezTo>
                  <a:pt x="170" y="620"/>
                  <a:pt x="200" y="591"/>
                  <a:pt x="200" y="556"/>
                </a:cubicBezTo>
                <a:cubicBezTo>
                  <a:pt x="200" y="492"/>
                  <a:pt x="200" y="492"/>
                  <a:pt x="200" y="492"/>
                </a:cubicBezTo>
                <a:cubicBezTo>
                  <a:pt x="385" y="492"/>
                  <a:pt x="385" y="492"/>
                  <a:pt x="385" y="492"/>
                </a:cubicBezTo>
                <a:cubicBezTo>
                  <a:pt x="505" y="492"/>
                  <a:pt x="505" y="492"/>
                  <a:pt x="505" y="492"/>
                </a:cubicBezTo>
                <a:cubicBezTo>
                  <a:pt x="696" y="492"/>
                  <a:pt x="696" y="492"/>
                  <a:pt x="696" y="492"/>
                </a:cubicBezTo>
                <a:cubicBezTo>
                  <a:pt x="696" y="556"/>
                  <a:pt x="696" y="556"/>
                  <a:pt x="696" y="556"/>
                </a:cubicBezTo>
                <a:cubicBezTo>
                  <a:pt x="696" y="591"/>
                  <a:pt x="726" y="620"/>
                  <a:pt x="762" y="620"/>
                </a:cubicBezTo>
                <a:cubicBezTo>
                  <a:pt x="798" y="620"/>
                  <a:pt x="828" y="591"/>
                  <a:pt x="828" y="556"/>
                </a:cubicBezTo>
                <a:cubicBezTo>
                  <a:pt x="828" y="492"/>
                  <a:pt x="828" y="492"/>
                  <a:pt x="828" y="492"/>
                </a:cubicBezTo>
                <a:cubicBezTo>
                  <a:pt x="896" y="492"/>
                  <a:pt x="896" y="492"/>
                  <a:pt x="896" y="492"/>
                </a:cubicBezTo>
                <a:cubicBezTo>
                  <a:pt x="896" y="382"/>
                  <a:pt x="896" y="382"/>
                  <a:pt x="896" y="382"/>
                </a:cubicBezTo>
                <a:cubicBezTo>
                  <a:pt x="896" y="336"/>
                  <a:pt x="870" y="296"/>
                  <a:pt x="835" y="273"/>
                </a:cubicBezTo>
                <a:close/>
                <a:moveTo>
                  <a:pt x="196" y="399"/>
                </a:moveTo>
                <a:cubicBezTo>
                  <a:pt x="189" y="428"/>
                  <a:pt x="163" y="449"/>
                  <a:pt x="132" y="449"/>
                </a:cubicBezTo>
                <a:cubicBezTo>
                  <a:pt x="97" y="449"/>
                  <a:pt x="68" y="420"/>
                  <a:pt x="68" y="385"/>
                </a:cubicBezTo>
                <a:cubicBezTo>
                  <a:pt x="68" y="349"/>
                  <a:pt x="97" y="320"/>
                  <a:pt x="132" y="320"/>
                </a:cubicBezTo>
                <a:cubicBezTo>
                  <a:pt x="142" y="320"/>
                  <a:pt x="152" y="322"/>
                  <a:pt x="160" y="326"/>
                </a:cubicBezTo>
                <a:cubicBezTo>
                  <a:pt x="182" y="337"/>
                  <a:pt x="197" y="359"/>
                  <a:pt x="197" y="385"/>
                </a:cubicBezTo>
                <a:cubicBezTo>
                  <a:pt x="197" y="389"/>
                  <a:pt x="197" y="394"/>
                  <a:pt x="196" y="399"/>
                </a:cubicBezTo>
                <a:close/>
                <a:moveTo>
                  <a:pt x="165" y="256"/>
                </a:moveTo>
                <a:cubicBezTo>
                  <a:pt x="246" y="113"/>
                  <a:pt x="246" y="113"/>
                  <a:pt x="246" y="113"/>
                </a:cubicBezTo>
                <a:cubicBezTo>
                  <a:pt x="260" y="90"/>
                  <a:pt x="295" y="72"/>
                  <a:pt x="325" y="72"/>
                </a:cubicBezTo>
                <a:cubicBezTo>
                  <a:pt x="334" y="72"/>
                  <a:pt x="334" y="72"/>
                  <a:pt x="334" y="72"/>
                </a:cubicBezTo>
                <a:cubicBezTo>
                  <a:pt x="556" y="72"/>
                  <a:pt x="556" y="72"/>
                  <a:pt x="556" y="72"/>
                </a:cubicBezTo>
                <a:cubicBezTo>
                  <a:pt x="565" y="72"/>
                  <a:pt x="565" y="72"/>
                  <a:pt x="565" y="72"/>
                </a:cubicBezTo>
                <a:cubicBezTo>
                  <a:pt x="595" y="72"/>
                  <a:pt x="630" y="90"/>
                  <a:pt x="644" y="113"/>
                </a:cubicBezTo>
                <a:cubicBezTo>
                  <a:pt x="725" y="256"/>
                  <a:pt x="725" y="256"/>
                  <a:pt x="725" y="256"/>
                </a:cubicBezTo>
                <a:lnTo>
                  <a:pt x="165" y="256"/>
                </a:lnTo>
                <a:close/>
                <a:moveTo>
                  <a:pt x="758" y="449"/>
                </a:moveTo>
                <a:cubicBezTo>
                  <a:pt x="727" y="449"/>
                  <a:pt x="701" y="428"/>
                  <a:pt x="695" y="399"/>
                </a:cubicBezTo>
                <a:cubicBezTo>
                  <a:pt x="694" y="394"/>
                  <a:pt x="693" y="389"/>
                  <a:pt x="693" y="385"/>
                </a:cubicBezTo>
                <a:cubicBezTo>
                  <a:pt x="693" y="359"/>
                  <a:pt x="708" y="337"/>
                  <a:pt x="730" y="326"/>
                </a:cubicBezTo>
                <a:cubicBezTo>
                  <a:pt x="739" y="322"/>
                  <a:pt x="748" y="320"/>
                  <a:pt x="758" y="320"/>
                </a:cubicBezTo>
                <a:cubicBezTo>
                  <a:pt x="794" y="320"/>
                  <a:pt x="823" y="349"/>
                  <a:pt x="823" y="385"/>
                </a:cubicBezTo>
                <a:cubicBezTo>
                  <a:pt x="823" y="420"/>
                  <a:pt x="794" y="449"/>
                  <a:pt x="758" y="449"/>
                </a:cubicBezTo>
                <a:close/>
              </a:path>
            </a:pathLst>
          </a:custGeom>
          <a:solidFill>
            <a:schemeClr val="accent2"/>
          </a:solidFill>
          <a:ln>
            <a:noFill/>
          </a:ln>
        </p:spPr>
        <p:txBody>
          <a:bodyPr vert="horz" wrap="square" lIns="91440" tIns="45720" rIns="91440" bIns="45720" numCol="1" anchor="t" anchorCtr="0" compatLnSpc="1"/>
          <a:lstStyle/>
          <a:p>
            <a:endParaRPr lang="id-ID" sz="1600"/>
          </a:p>
        </p:txBody>
      </p:sp>
    </p:spTree>
  </p:cSld>
  <p:clrMapOvr>
    <a:masterClrMapping/>
  </p:clrMapOvr>
  <mc:AlternateContent xmlns:mc="http://schemas.openxmlformats.org/markup-compatibility/2006">
    <mc:Choice xmlns:p14="http://schemas.microsoft.com/office/powerpoint/2010/main" Requires="p14">
      <p:transition spd="med" p14:dur="750">
        <p:cover dir="d"/>
      </p:transition>
    </mc:Choice>
    <mc:Fallback>
      <p:transition spd="med">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900" decel="100000" fill="hold"/>
                                        <p:tgtEl>
                                          <p:spTgt spid="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53" presetClass="entr" presetSubtype="16"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animEffect transition="in" filter="fade">
                                      <p:cBhvr>
                                        <p:cTn id="68" dur="500"/>
                                        <p:tgtEl>
                                          <p:spTgt spid="55"/>
                                        </p:tgtEl>
                                      </p:cBhvr>
                                    </p:animEffect>
                                  </p:childTnLst>
                                </p:cTn>
                              </p:par>
                              <p:par>
                                <p:cTn id="69" presetID="53" presetClass="entr" presetSubtype="1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5500"/>
                            </p:stCondLst>
                            <p:childTnLst>
                              <p:par>
                                <p:cTn id="80" presetID="10"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6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6"/>
          <p:cNvPicPr>
            <a:picLocks noChangeAspect="1"/>
          </p:cNvPicPr>
          <p:nvPr/>
        </p:nvPicPr>
        <p:blipFill>
          <a:blip r:embed="rId1"/>
          <a:srcRect t="25578" b="10794"/>
          <a:stretch>
            <a:fillRect/>
          </a:stretch>
        </p:blipFill>
        <p:spPr>
          <a:xfrm>
            <a:off x="0" y="10161"/>
            <a:ext cx="12192000" cy="6858000"/>
          </a:xfrm>
          <a:prstGeom prst="rect">
            <a:avLst/>
          </a:prstGeom>
          <a:noFill/>
          <a:ln w="9525">
            <a:noFill/>
          </a:ln>
        </p:spPr>
      </p:pic>
      <p:sp>
        <p:nvSpPr>
          <p:cNvPr id="58" name="梯形 4"/>
          <p:cNvSpPr/>
          <p:nvPr/>
        </p:nvSpPr>
        <p:spPr>
          <a:xfrm>
            <a:off x="5019675" y="-18412"/>
            <a:ext cx="7172325" cy="6886575"/>
          </a:xfrm>
          <a:custGeom>
            <a:avLst/>
            <a:gdLst>
              <a:gd name="connsiteX0" fmla="*/ 0 w 5334000"/>
              <a:gd name="connsiteY0" fmla="*/ 6858000 h 6858000"/>
              <a:gd name="connsiteX1" fmla="*/ 1333500 w 5334000"/>
              <a:gd name="connsiteY1" fmla="*/ 0 h 6858000"/>
              <a:gd name="connsiteX2" fmla="*/ 4000500 w 5334000"/>
              <a:gd name="connsiteY2" fmla="*/ 0 h 6858000"/>
              <a:gd name="connsiteX3" fmla="*/ 5334000 w 5334000"/>
              <a:gd name="connsiteY3" fmla="*/ 6858000 h 6858000"/>
              <a:gd name="connsiteX4" fmla="*/ 0 w 5334000"/>
              <a:gd name="connsiteY4" fmla="*/ 6858000 h 6858000"/>
              <a:gd name="connsiteX0-1" fmla="*/ 0 w 5343525"/>
              <a:gd name="connsiteY0-2" fmla="*/ 6858000 h 6858000"/>
              <a:gd name="connsiteX1-3" fmla="*/ 1333500 w 5343525"/>
              <a:gd name="connsiteY1-4" fmla="*/ 0 h 6858000"/>
              <a:gd name="connsiteX2-5" fmla="*/ 5343525 w 5343525"/>
              <a:gd name="connsiteY2-6" fmla="*/ 0 h 6858000"/>
              <a:gd name="connsiteX3-7" fmla="*/ 5334000 w 5343525"/>
              <a:gd name="connsiteY3-8" fmla="*/ 6858000 h 6858000"/>
              <a:gd name="connsiteX4-9" fmla="*/ 0 w 5343525"/>
              <a:gd name="connsiteY4-10" fmla="*/ 6858000 h 6858000"/>
              <a:gd name="connsiteX0-11" fmla="*/ 0 w 7058025"/>
              <a:gd name="connsiteY0-12" fmla="*/ 6886575 h 6886575"/>
              <a:gd name="connsiteX1-13" fmla="*/ 3048000 w 7058025"/>
              <a:gd name="connsiteY1-14" fmla="*/ 0 h 6886575"/>
              <a:gd name="connsiteX2-15" fmla="*/ 7058025 w 7058025"/>
              <a:gd name="connsiteY2-16" fmla="*/ 0 h 6886575"/>
              <a:gd name="connsiteX3-17" fmla="*/ 7048500 w 7058025"/>
              <a:gd name="connsiteY3-18" fmla="*/ 6858000 h 6886575"/>
              <a:gd name="connsiteX4-19" fmla="*/ 0 w 7058025"/>
              <a:gd name="connsiteY4-20" fmla="*/ 6886575 h 6886575"/>
              <a:gd name="connsiteX0-21" fmla="*/ 0 w 7058025"/>
              <a:gd name="connsiteY0-22" fmla="*/ 6886575 h 6886575"/>
              <a:gd name="connsiteX1-23" fmla="*/ 3876675 w 7058025"/>
              <a:gd name="connsiteY1-24" fmla="*/ 28575 h 6886575"/>
              <a:gd name="connsiteX2-25" fmla="*/ 7058025 w 7058025"/>
              <a:gd name="connsiteY2-26" fmla="*/ 0 h 6886575"/>
              <a:gd name="connsiteX3-27" fmla="*/ 7048500 w 7058025"/>
              <a:gd name="connsiteY3-28" fmla="*/ 6858000 h 6886575"/>
              <a:gd name="connsiteX4-29" fmla="*/ 0 w 7058025"/>
              <a:gd name="connsiteY4-30" fmla="*/ 6886575 h 6886575"/>
              <a:gd name="connsiteX0-31" fmla="*/ 0 w 7058025"/>
              <a:gd name="connsiteY0-32" fmla="*/ 6886575 h 6886575"/>
              <a:gd name="connsiteX1-33" fmla="*/ 3876675 w 7058025"/>
              <a:gd name="connsiteY1-34" fmla="*/ 0 h 6886575"/>
              <a:gd name="connsiteX2-35" fmla="*/ 7058025 w 7058025"/>
              <a:gd name="connsiteY2-36" fmla="*/ 0 h 6886575"/>
              <a:gd name="connsiteX3-37" fmla="*/ 7048500 w 7058025"/>
              <a:gd name="connsiteY3-38" fmla="*/ 6858000 h 6886575"/>
              <a:gd name="connsiteX4-39" fmla="*/ 0 w 7058025"/>
              <a:gd name="connsiteY4-40" fmla="*/ 6886575 h 6886575"/>
              <a:gd name="connsiteX0-41" fmla="*/ 0 w 7058025"/>
              <a:gd name="connsiteY0-42" fmla="*/ 6886575 h 6886575"/>
              <a:gd name="connsiteX1-43" fmla="*/ 4648200 w 7058025"/>
              <a:gd name="connsiteY1-44" fmla="*/ 0 h 6886575"/>
              <a:gd name="connsiteX2-45" fmla="*/ 7058025 w 7058025"/>
              <a:gd name="connsiteY2-46" fmla="*/ 0 h 6886575"/>
              <a:gd name="connsiteX3-47" fmla="*/ 7048500 w 7058025"/>
              <a:gd name="connsiteY3-48" fmla="*/ 6858000 h 6886575"/>
              <a:gd name="connsiteX4-49" fmla="*/ 0 w 7058025"/>
              <a:gd name="connsiteY4-50" fmla="*/ 6886575 h 6886575"/>
              <a:gd name="connsiteX0-51" fmla="*/ 0 w 7172325"/>
              <a:gd name="connsiteY0-52" fmla="*/ 6886575 h 6886575"/>
              <a:gd name="connsiteX1-53" fmla="*/ 4762500 w 7172325"/>
              <a:gd name="connsiteY1-54" fmla="*/ 0 h 6886575"/>
              <a:gd name="connsiteX2-55" fmla="*/ 7172325 w 7172325"/>
              <a:gd name="connsiteY2-56" fmla="*/ 0 h 6886575"/>
              <a:gd name="connsiteX3-57" fmla="*/ 7162800 w 7172325"/>
              <a:gd name="connsiteY3-58" fmla="*/ 6858000 h 6886575"/>
              <a:gd name="connsiteX4-59" fmla="*/ 0 w 7172325"/>
              <a:gd name="connsiteY4-60" fmla="*/ 688657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2325" h="6886575">
                <a:moveTo>
                  <a:pt x="0" y="6886575"/>
                </a:moveTo>
                <a:lnTo>
                  <a:pt x="4762500" y="0"/>
                </a:lnTo>
                <a:lnTo>
                  <a:pt x="7172325" y="0"/>
                </a:lnTo>
                <a:lnTo>
                  <a:pt x="7162800" y="6858000"/>
                </a:lnTo>
                <a:lnTo>
                  <a:pt x="0" y="6886575"/>
                </a:lnTo>
                <a:close/>
              </a:path>
            </a:pathLst>
          </a:cu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3" name="组合 82"/>
          <p:cNvGrpSpPr/>
          <p:nvPr/>
        </p:nvGrpSpPr>
        <p:grpSpPr>
          <a:xfrm>
            <a:off x="6071870" y="3403600"/>
            <a:ext cx="3719830" cy="748731"/>
            <a:chOff x="6361759" y="2819016"/>
            <a:chExt cx="5139728" cy="889655"/>
          </a:xfrm>
          <a:solidFill>
            <a:srgbClr val="4A4947">
              <a:alpha val="86000"/>
            </a:srgbClr>
          </a:solidFill>
        </p:grpSpPr>
        <p:sp>
          <p:nvSpPr>
            <p:cNvPr id="84" name="平行四边形 83"/>
            <p:cNvSpPr/>
            <p:nvPr/>
          </p:nvSpPr>
          <p:spPr>
            <a:xfrm>
              <a:off x="6361759" y="2819016"/>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5" name="文本框 84"/>
            <p:cNvSpPr txBox="1"/>
            <p:nvPr/>
          </p:nvSpPr>
          <p:spPr>
            <a:xfrm>
              <a:off x="7580797" y="2942080"/>
              <a:ext cx="3712464" cy="766591"/>
            </a:xfrm>
            <a:prstGeom prst="rect">
              <a:avLst/>
            </a:prstGeom>
            <a:noFill/>
            <a:ln>
              <a:noFill/>
            </a:ln>
          </p:spPr>
          <p:txBody>
            <a:bodyPr wrap="square" rtlCol="0">
              <a:spAutoFit/>
            </a:bodyPr>
            <a:lstStyle/>
            <a:p>
              <a:pPr fontAlgn="auto">
                <a:spcBef>
                  <a:spcPts val="0"/>
                </a:spcBef>
                <a:spcAft>
                  <a:spcPts val="0"/>
                </a:spcAft>
                <a:defRPr/>
              </a:pPr>
              <a:r>
                <a:rPr lang="en-US" sz="1600" b="1" i="1" dirty="0" smtClean="0">
                  <a:solidFill>
                    <a:schemeClr val="bg1"/>
                  </a:solidFill>
                </a:rPr>
                <a:t>PS24957 Đỗ </a:t>
              </a:r>
              <a:r>
                <a:rPr lang="en-US" sz="1600" b="1" i="1" dirty="0" err="1" smtClean="0">
                  <a:solidFill>
                    <a:schemeClr val="bg1"/>
                  </a:solidFill>
                </a:rPr>
                <a:t>Huy</a:t>
              </a:r>
              <a:r>
                <a:rPr lang="en-US" sz="1600" b="1" i="1" dirty="0" smtClean="0">
                  <a:solidFill>
                    <a:schemeClr val="bg1"/>
                  </a:solidFill>
                </a:rPr>
                <a:t> Hoàng</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grpSp>
        <p:nvGrpSpPr>
          <p:cNvPr id="86" name="组合 85"/>
          <p:cNvGrpSpPr/>
          <p:nvPr/>
        </p:nvGrpSpPr>
        <p:grpSpPr>
          <a:xfrm>
            <a:off x="3963035" y="2273300"/>
            <a:ext cx="3900805" cy="699941"/>
            <a:chOff x="6361759" y="2763621"/>
            <a:chExt cx="5139728" cy="919549"/>
          </a:xfrm>
          <a:solidFill>
            <a:srgbClr val="4A4947">
              <a:alpha val="87000"/>
            </a:srgbClr>
          </a:solidFill>
        </p:grpSpPr>
        <p:sp>
          <p:nvSpPr>
            <p:cNvPr id="87" name="平行四边形 86"/>
            <p:cNvSpPr/>
            <p:nvPr/>
          </p:nvSpPr>
          <p:spPr>
            <a:xfrm>
              <a:off x="6361759" y="2763621"/>
              <a:ext cx="5139728" cy="651396"/>
            </a:xfrm>
            <a:prstGeom prst="parallelogram">
              <a:avLst>
                <a:gd name="adj" fmla="val 103948"/>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8" name="文本框 87"/>
            <p:cNvSpPr txBox="1"/>
            <p:nvPr/>
          </p:nvSpPr>
          <p:spPr>
            <a:xfrm>
              <a:off x="7218460" y="2835590"/>
              <a:ext cx="3712465" cy="847580"/>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PS20689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Văn</a:t>
              </a:r>
              <a:r>
                <a:rPr lang="en-US" sz="1600" b="1" i="1" dirty="0" smtClean="0">
                  <a:solidFill>
                    <a:schemeClr val="bg1"/>
                  </a:solidFill>
                </a:rPr>
                <a:t> </a:t>
              </a:r>
              <a:r>
                <a:rPr lang="en-US" sz="1600" b="1" i="1" dirty="0" err="1" smtClean="0">
                  <a:solidFill>
                    <a:schemeClr val="bg1"/>
                  </a:solidFill>
                </a:rPr>
                <a:t>Hưng</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92" name="组合 91"/>
          <p:cNvGrpSpPr/>
          <p:nvPr/>
        </p:nvGrpSpPr>
        <p:grpSpPr>
          <a:xfrm>
            <a:off x="1243965" y="4236188"/>
            <a:ext cx="3877945" cy="693952"/>
            <a:chOff x="6361759" y="2763621"/>
            <a:chExt cx="5139728" cy="883464"/>
          </a:xfrm>
          <a:solidFill>
            <a:srgbClr val="4A4947"/>
          </a:solidFill>
        </p:grpSpPr>
        <p:sp>
          <p:nvSpPr>
            <p:cNvPr id="93" name="平行四边形 92"/>
            <p:cNvSpPr/>
            <p:nvPr/>
          </p:nvSpPr>
          <p:spPr>
            <a:xfrm>
              <a:off x="6361759" y="2763621"/>
              <a:ext cx="5139728" cy="651396"/>
            </a:xfrm>
            <a:prstGeom prst="parallelogram">
              <a:avLst>
                <a:gd name="adj" fmla="val 103948"/>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4" name="文本框 93"/>
            <p:cNvSpPr txBox="1"/>
            <p:nvPr/>
          </p:nvSpPr>
          <p:spPr>
            <a:xfrm>
              <a:off x="7443464" y="2825738"/>
              <a:ext cx="3712464" cy="821347"/>
            </a:xfrm>
            <a:prstGeom prst="rect">
              <a:avLst/>
            </a:prstGeom>
            <a:noFill/>
          </p:spPr>
          <p:txBody>
            <a:bodyPr wrap="square" rtlCol="0">
              <a:spAutoFit/>
            </a:bodyPr>
            <a:lstStyle/>
            <a:p>
              <a:pPr fontAlgn="auto">
                <a:spcBef>
                  <a:spcPts val="0"/>
                </a:spcBef>
                <a:spcAft>
                  <a:spcPts val="0"/>
                </a:spcAft>
                <a:defRPr/>
              </a:pPr>
              <a:r>
                <a:rPr lang="en-US" sz="1600" b="1" i="1" dirty="0" smtClean="0">
                  <a:solidFill>
                    <a:schemeClr val="bg1"/>
                  </a:solidFill>
                </a:rPr>
                <a:t>PS20673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Ngọc</a:t>
              </a:r>
              <a:r>
                <a:rPr lang="en-US" sz="1600" b="1" i="1" dirty="0" smtClean="0">
                  <a:solidFill>
                    <a:schemeClr val="bg1"/>
                  </a:solidFill>
                </a:rPr>
                <a:t> </a:t>
              </a:r>
              <a:r>
                <a:rPr lang="en-US" sz="1600" b="1" i="1" dirty="0" err="1" smtClean="0">
                  <a:solidFill>
                    <a:schemeClr val="bg1"/>
                  </a:solidFill>
                </a:rPr>
                <a:t>Huyền</a:t>
              </a:r>
              <a:endParaRPr lang="en-US" sz="1600"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2" name="组合 82"/>
          <p:cNvGrpSpPr/>
          <p:nvPr/>
        </p:nvGrpSpPr>
        <p:grpSpPr>
          <a:xfrm>
            <a:off x="5895975" y="4336415"/>
            <a:ext cx="3761105" cy="724174"/>
            <a:chOff x="6361759" y="2763621"/>
            <a:chExt cx="5139728" cy="869455"/>
          </a:xfrm>
          <a:solidFill>
            <a:schemeClr val="tx1">
              <a:lumMod val="95000"/>
              <a:lumOff val="5000"/>
              <a:alpha val="86000"/>
            </a:schemeClr>
          </a:solidFill>
        </p:grpSpPr>
        <p:sp>
          <p:nvSpPr>
            <p:cNvPr id="23" name="平行四边形 83"/>
            <p:cNvSpPr/>
            <p:nvPr/>
          </p:nvSpPr>
          <p:spPr>
            <a:xfrm>
              <a:off x="6361759" y="2763621"/>
              <a:ext cx="5139728" cy="651396"/>
            </a:xfrm>
            <a:prstGeom prst="parallelogram">
              <a:avLst>
                <a:gd name="adj" fmla="val 10394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文本框 84"/>
            <p:cNvSpPr txBox="1"/>
            <p:nvPr/>
          </p:nvSpPr>
          <p:spPr>
            <a:xfrm>
              <a:off x="7287768" y="2858486"/>
              <a:ext cx="3712464" cy="774590"/>
            </a:xfrm>
            <a:prstGeom prst="rect">
              <a:avLst/>
            </a:prstGeom>
            <a:noFill/>
            <a:ln>
              <a:noFill/>
            </a:ln>
          </p:spPr>
          <p:txBody>
            <a:bodyPr wrap="square" rtlCol="0">
              <a:spAutoFit/>
            </a:bodyPr>
            <a:lstStyle/>
            <a:p>
              <a:pPr fontAlgn="auto">
                <a:spcBef>
                  <a:spcPts val="0"/>
                </a:spcBef>
                <a:spcAft>
                  <a:spcPts val="0"/>
                </a:spcAft>
                <a:defRPr/>
              </a:pPr>
              <a:r>
                <a:rPr lang="en-US" sz="1600" b="1" i="1" dirty="0">
                  <a:solidFill>
                    <a:schemeClr val="bg1"/>
                  </a:solidFill>
                </a:rPr>
                <a:t>PS20520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Thanh</a:t>
              </a:r>
              <a:r>
                <a:rPr lang="en-US" sz="1600" b="1" i="1" dirty="0" smtClean="0">
                  <a:solidFill>
                    <a:schemeClr val="bg1"/>
                  </a:solidFill>
                </a:rPr>
                <a:t> </a:t>
              </a:r>
              <a:r>
                <a:rPr lang="en-US" sz="1600" b="1" i="1" dirty="0" err="1" smtClean="0">
                  <a:solidFill>
                    <a:schemeClr val="bg1"/>
                  </a:solidFill>
                </a:rPr>
                <a:t>Hà</a:t>
              </a:r>
              <a:endParaRPr lang="en-US" sz="16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Arial" panose="020B0604020202020204" pitchFamily="34" charset="0"/>
                <a:cs typeface="+mn-cs"/>
              </a:endParaRPr>
            </a:p>
          </p:txBody>
        </p:sp>
      </p:grpSp>
      <p:grpSp>
        <p:nvGrpSpPr>
          <p:cNvPr id="25" name="组合 82"/>
          <p:cNvGrpSpPr/>
          <p:nvPr/>
        </p:nvGrpSpPr>
        <p:grpSpPr>
          <a:xfrm>
            <a:off x="659765" y="5163820"/>
            <a:ext cx="3761105" cy="545465"/>
            <a:chOff x="6361759" y="2763621"/>
            <a:chExt cx="5139728" cy="651396"/>
          </a:xfrm>
          <a:solidFill>
            <a:srgbClr val="4A4947">
              <a:alpha val="86000"/>
            </a:srgbClr>
          </a:solidFill>
        </p:grpSpPr>
        <p:sp>
          <p:nvSpPr>
            <p:cNvPr id="2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文本框 84"/>
            <p:cNvSpPr txBox="1"/>
            <p:nvPr/>
          </p:nvSpPr>
          <p:spPr>
            <a:xfrm>
              <a:off x="7287768" y="2858486"/>
              <a:ext cx="3712464" cy="402667"/>
            </a:xfrm>
            <a:prstGeom prst="rect">
              <a:avLst/>
            </a:prstGeom>
            <a:noFill/>
            <a:ln>
              <a:noFill/>
            </a:ln>
          </p:spPr>
          <p:txBody>
            <a:bodyPr wrap="square" rtlCol="0">
              <a:spAutoFit/>
            </a:bodyPr>
            <a:lstStyle/>
            <a:p>
              <a:r>
                <a:rPr lang="en-US" sz="1600" b="1" i="1" dirty="0" smtClean="0">
                  <a:solidFill>
                    <a:schemeClr val="bg1"/>
                  </a:solidFill>
                </a:rPr>
                <a:t>PS24110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Lý</a:t>
              </a:r>
              <a:r>
                <a:rPr lang="en-US" sz="1600" b="1" i="1" dirty="0" smtClean="0">
                  <a:solidFill>
                    <a:schemeClr val="bg1"/>
                  </a:solidFill>
                </a:rPr>
                <a:t> </a:t>
              </a:r>
              <a:r>
                <a:rPr lang="en-US" sz="1600" b="1" i="1" dirty="0" err="1" smtClean="0">
                  <a:solidFill>
                    <a:schemeClr val="bg1"/>
                  </a:solidFill>
                </a:rPr>
                <a:t>Tấn</a:t>
              </a:r>
              <a:r>
                <a:rPr lang="en-US" sz="1600" b="1" i="1" dirty="0" smtClean="0">
                  <a:solidFill>
                    <a:schemeClr val="bg1"/>
                  </a:solidFill>
                </a:rPr>
                <a:t> Học</a:t>
              </a:r>
              <a:endParaRPr lang="en-US" sz="1600" dirty="0">
                <a:solidFill>
                  <a:schemeClr val="bg1"/>
                </a:solidFill>
              </a:endParaRPr>
            </a:p>
          </p:txBody>
        </p:sp>
      </p:grpSp>
      <p:sp>
        <p:nvSpPr>
          <p:cNvPr id="4" name="Rectangles 3"/>
          <p:cNvSpPr/>
          <p:nvPr/>
        </p:nvSpPr>
        <p:spPr>
          <a:xfrm>
            <a:off x="-485775" y="526415"/>
            <a:ext cx="12677775" cy="1450340"/>
          </a:xfrm>
          <a:prstGeom prst="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charset="0"/>
                <a:cs typeface="Times New Roman" panose="02020603050405020304" charset="0"/>
              </a:rPr>
              <a:t>NHÓM 3</a:t>
            </a:r>
            <a:endParaRPr lang="en-US" sz="5400" b="1" dirty="0">
              <a:latin typeface="Times New Roman" panose="02020603050405020304" charset="0"/>
              <a:cs typeface="Times New Roman" panose="02020603050405020304" charset="0"/>
            </a:endParaRPr>
          </a:p>
        </p:txBody>
      </p:sp>
      <p:grpSp>
        <p:nvGrpSpPr>
          <p:cNvPr id="5" name="组合 82"/>
          <p:cNvGrpSpPr/>
          <p:nvPr/>
        </p:nvGrpSpPr>
        <p:grpSpPr>
          <a:xfrm>
            <a:off x="1777365" y="3324194"/>
            <a:ext cx="4043680" cy="545413"/>
            <a:chOff x="6361759" y="2763621"/>
            <a:chExt cx="5139728" cy="651396"/>
          </a:xfrm>
          <a:solidFill>
            <a:srgbClr val="4A4947">
              <a:alpha val="86000"/>
            </a:srgbClr>
          </a:solidFill>
        </p:grpSpPr>
        <p:sp>
          <p:nvSpPr>
            <p:cNvPr id="6"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PS20692 Hoàng </a:t>
              </a:r>
              <a:r>
                <a:rPr lang="en-US" sz="1600" b="1" i="1" dirty="0" err="1" smtClean="0">
                  <a:solidFill>
                    <a:schemeClr val="bg1"/>
                  </a:solidFill>
                </a:rPr>
                <a:t>Trọng</a:t>
              </a:r>
              <a:r>
                <a:rPr lang="en-US" sz="1600" b="1" i="1" dirty="0" smtClean="0">
                  <a:solidFill>
                    <a:schemeClr val="bg1"/>
                  </a:solidFill>
                </a:rPr>
                <a:t> </a:t>
              </a:r>
              <a:r>
                <a:rPr lang="en-US" sz="1600" b="1" i="1" dirty="0" err="1" smtClean="0">
                  <a:solidFill>
                    <a:schemeClr val="bg1"/>
                  </a:solidFill>
                </a:rPr>
                <a:t>Nghĩa</a:t>
              </a:r>
              <a:endParaRPr lang="en-US" sz="1600" b="1" i="1" dirty="0">
                <a:solidFill>
                  <a:schemeClr val="bg1"/>
                </a:solidFill>
              </a:endParaRPr>
            </a:p>
          </p:txBody>
        </p:sp>
      </p:grpSp>
      <p:grpSp>
        <p:nvGrpSpPr>
          <p:cNvPr id="28" name="组合 82"/>
          <p:cNvGrpSpPr/>
          <p:nvPr/>
        </p:nvGrpSpPr>
        <p:grpSpPr>
          <a:xfrm>
            <a:off x="5596890" y="5188585"/>
            <a:ext cx="4043680" cy="545413"/>
            <a:chOff x="6361759" y="2763621"/>
            <a:chExt cx="5139728" cy="651396"/>
          </a:xfrm>
          <a:solidFill>
            <a:srgbClr val="4A4947">
              <a:alpha val="86000"/>
            </a:srgbClr>
          </a:solidFill>
        </p:grpSpPr>
        <p:sp>
          <p:nvSpPr>
            <p:cNvPr id="29" name="平行四边形 83"/>
            <p:cNvSpPr/>
            <p:nvPr/>
          </p:nvSpPr>
          <p:spPr>
            <a:xfrm>
              <a:off x="6361759" y="2763621"/>
              <a:ext cx="5139728" cy="651396"/>
            </a:xfrm>
            <a:prstGeom prst="parallelogram">
              <a:avLst>
                <a:gd name="adj" fmla="val 103948"/>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文本框 84"/>
            <p:cNvSpPr txBox="1"/>
            <p:nvPr/>
          </p:nvSpPr>
          <p:spPr>
            <a:xfrm>
              <a:off x="7287768" y="2858486"/>
              <a:ext cx="3712464" cy="402706"/>
            </a:xfrm>
            <a:prstGeom prst="rect">
              <a:avLst/>
            </a:prstGeom>
            <a:noFill/>
            <a:ln>
              <a:noFill/>
            </a:ln>
          </p:spPr>
          <p:txBody>
            <a:bodyPr wrap="square" rtlCol="0">
              <a:spAutoFit/>
            </a:bodyPr>
            <a:lstStyle/>
            <a:p>
              <a:r>
                <a:rPr lang="en-US" sz="1600" b="1" i="1" dirty="0" smtClean="0">
                  <a:solidFill>
                    <a:schemeClr val="bg1"/>
                  </a:solidFill>
                </a:rPr>
                <a:t>PS21672  </a:t>
              </a:r>
              <a:r>
                <a:rPr lang="en-US" sz="1600" b="1" i="1" dirty="0" err="1" smtClean="0">
                  <a:solidFill>
                    <a:schemeClr val="bg1"/>
                  </a:solidFill>
                </a:rPr>
                <a:t>Nguyễn</a:t>
              </a:r>
              <a:r>
                <a:rPr lang="en-US" sz="1600" b="1" i="1" dirty="0" smtClean="0">
                  <a:solidFill>
                    <a:schemeClr val="bg1"/>
                  </a:solidFill>
                </a:rPr>
                <a:t> </a:t>
              </a:r>
              <a:r>
                <a:rPr lang="en-US" sz="1600" b="1" i="1" dirty="0" err="1" smtClean="0">
                  <a:solidFill>
                    <a:schemeClr val="bg1"/>
                  </a:solidFill>
                </a:rPr>
                <a:t>Xuân</a:t>
              </a:r>
              <a:r>
                <a:rPr lang="en-US" sz="1600" b="1" i="1" dirty="0" smtClean="0">
                  <a:solidFill>
                    <a:schemeClr val="bg1"/>
                  </a:solidFill>
                </a:rPr>
                <a:t> </a:t>
              </a:r>
              <a:r>
                <a:rPr lang="en-US" sz="1600" b="1" i="1" dirty="0" err="1" smtClean="0">
                  <a:solidFill>
                    <a:schemeClr val="bg1"/>
                  </a:solidFill>
                </a:rPr>
                <a:t>Tú</a:t>
              </a:r>
              <a:endParaRPr lang="en-US" sz="1600" b="1" i="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0-#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000" fill="hold">
                                          <p:stCondLst>
                                            <p:cond delay="0"/>
                                          </p:stCondLst>
                                        </p:cTn>
                                        <p:tgtEl>
                                          <p:spTgt spid="83"/>
                                        </p:tgtEl>
                                        <p:attrNameLst>
                                          <p:attrName>style.visibility</p:attrName>
                                        </p:attrNameLst>
                                      </p:cBhvr>
                                      <p:to>
                                        <p:strVal val="visible"/>
                                      </p:to>
                                    </p:set>
                                    <p:anim calcmode="lin" valueType="num">
                                      <p:cBhvr additive="base">
                                        <p:cTn id="15" dur="1000" fill="hold"/>
                                        <p:tgtEl>
                                          <p:spTgt spid="83"/>
                                        </p:tgtEl>
                                        <p:attrNameLst>
                                          <p:attrName>ppt_x</p:attrName>
                                        </p:attrNameLst>
                                      </p:cBhvr>
                                      <p:tavLst>
                                        <p:tav tm="0">
                                          <p:val>
                                            <p:strVal val="1+#ppt_w/2"/>
                                          </p:val>
                                        </p:tav>
                                        <p:tav tm="100000">
                                          <p:val>
                                            <p:strVal val="#ppt_x"/>
                                          </p:val>
                                        </p:tav>
                                      </p:tavLst>
                                    </p:anim>
                                    <p:anim calcmode="lin" valueType="num">
                                      <p:cBhvr additive="base">
                                        <p:cTn id="16" dur="1000" fill="hold"/>
                                        <p:tgtEl>
                                          <p:spTgt spid="83"/>
                                        </p:tgtEl>
                                        <p:attrNameLst>
                                          <p:attrName>ppt_y</p:attrName>
                                        </p:attrNameLst>
                                      </p:cBhvr>
                                      <p:tavLst>
                                        <p:tav tm="0">
                                          <p:val>
                                            <p:strVal val="#ppt_y"/>
                                          </p:val>
                                        </p:tav>
                                        <p:tav tm="100000">
                                          <p:val>
                                            <p:strVal val="#ppt_y"/>
                                          </p:val>
                                        </p:tav>
                                      </p:tavLst>
                                    </p:anim>
                                  </p:childTnLst>
                                </p:cTn>
                              </p:par>
                              <p:par>
                                <p:cTn id="17" presetID="7" presetClass="entr" presetSubtype="2" fill="hold" nodeType="withEffect">
                                  <p:stCondLst>
                                    <p:cond delay="0"/>
                                  </p:stCondLst>
                                  <p:childTnLst>
                                    <p:set>
                                      <p:cBhvr>
                                        <p:cTn id="18" dur="1000" fill="hold">
                                          <p:stCondLst>
                                            <p:cond delay="0"/>
                                          </p:stCondLst>
                                        </p:cTn>
                                        <p:tgtEl>
                                          <p:spTgt spid="86"/>
                                        </p:tgtEl>
                                        <p:attrNameLst>
                                          <p:attrName>style.visibility</p:attrName>
                                        </p:attrNameLst>
                                      </p:cBhvr>
                                      <p:to>
                                        <p:strVal val="visible"/>
                                      </p:to>
                                    </p:set>
                                    <p:anim calcmode="lin" valueType="num">
                                      <p:cBhvr additive="base">
                                        <p:cTn id="19" dur="1000" fill="hold"/>
                                        <p:tgtEl>
                                          <p:spTgt spid="86"/>
                                        </p:tgtEl>
                                        <p:attrNameLst>
                                          <p:attrName>ppt_x</p:attrName>
                                        </p:attrNameLst>
                                      </p:cBhvr>
                                      <p:tavLst>
                                        <p:tav tm="0">
                                          <p:val>
                                            <p:strVal val="1+#ppt_w/2"/>
                                          </p:val>
                                        </p:tav>
                                        <p:tav tm="100000">
                                          <p:val>
                                            <p:strVal val="#ppt_x"/>
                                          </p:val>
                                        </p:tav>
                                      </p:tavLst>
                                    </p:anim>
                                    <p:anim calcmode="lin" valueType="num">
                                      <p:cBhvr additive="base">
                                        <p:cTn id="20" dur="1000" fill="hold"/>
                                        <p:tgtEl>
                                          <p:spTgt spid="86"/>
                                        </p:tgtEl>
                                        <p:attrNameLst>
                                          <p:attrName>ppt_y</p:attrName>
                                        </p:attrNameLst>
                                      </p:cBhvr>
                                      <p:tavLst>
                                        <p:tav tm="0">
                                          <p:val>
                                            <p:strVal val="#ppt_y"/>
                                          </p:val>
                                        </p:tav>
                                        <p:tav tm="100000">
                                          <p:val>
                                            <p:strVal val="#ppt_y"/>
                                          </p:val>
                                        </p:tav>
                                      </p:tavLst>
                                    </p:anim>
                                  </p:childTnLst>
                                </p:cTn>
                              </p:par>
                              <p:par>
                                <p:cTn id="21" presetID="7" presetClass="entr" presetSubtype="8" fill="hold" nodeType="withEffect">
                                  <p:stCondLst>
                                    <p:cond delay="0"/>
                                  </p:stCondLst>
                                  <p:childTnLst>
                                    <p:set>
                                      <p:cBhvr>
                                        <p:cTn id="22" dur="1000" fill="hold">
                                          <p:stCondLst>
                                            <p:cond delay="0"/>
                                          </p:stCondLst>
                                        </p:cTn>
                                        <p:tgtEl>
                                          <p:spTgt spid="92"/>
                                        </p:tgtEl>
                                        <p:attrNameLst>
                                          <p:attrName>style.visibility</p:attrName>
                                        </p:attrNameLst>
                                      </p:cBhvr>
                                      <p:to>
                                        <p:strVal val="visible"/>
                                      </p:to>
                                    </p:set>
                                    <p:anim calcmode="lin" valueType="num">
                                      <p:cBhvr additive="base">
                                        <p:cTn id="23" dur="1000" fill="hold"/>
                                        <p:tgtEl>
                                          <p:spTgt spid="92"/>
                                        </p:tgtEl>
                                        <p:attrNameLst>
                                          <p:attrName>ppt_x</p:attrName>
                                        </p:attrNameLst>
                                      </p:cBhvr>
                                      <p:tavLst>
                                        <p:tav tm="0">
                                          <p:val>
                                            <p:strVal val="0-#ppt_w/2"/>
                                          </p:val>
                                        </p:tav>
                                        <p:tav tm="100000">
                                          <p:val>
                                            <p:strVal val="#ppt_x"/>
                                          </p:val>
                                        </p:tav>
                                      </p:tavLst>
                                    </p:anim>
                                    <p:anim calcmode="lin" valueType="num">
                                      <p:cBhvr additive="base">
                                        <p:cTn id="24" dur="1000" fill="hold"/>
                                        <p:tgtEl>
                                          <p:spTgt spid="9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000"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par>
                                <p:cTn id="28" presetID="22" presetClass="entr" presetSubtype="4" fill="hold" grpId="0" nodeType="withEffect">
                                  <p:stCondLst>
                                    <p:cond delay="0"/>
                                  </p:stCondLst>
                                  <p:childTnLst>
                                    <p:set>
                                      <p:cBhvr>
                                        <p:cTn id="29" dur="1000" fill="hold">
                                          <p:stCondLst>
                                            <p:cond delay="0"/>
                                          </p:stCondLst>
                                        </p:cTn>
                                        <p:tgtEl>
                                          <p:spTgt spid="58"/>
                                        </p:tgtEl>
                                        <p:attrNameLst>
                                          <p:attrName>style.visibility</p:attrName>
                                        </p:attrNameLst>
                                      </p:cBhvr>
                                      <p:to>
                                        <p:strVal val="visible"/>
                                      </p:to>
                                    </p:set>
                                    <p:animEffect transition="in" filter="wipe(down)">
                                      <p:cBhvr>
                                        <p:cTn id="30" dur="1000"/>
                                        <p:tgtEl>
                                          <p:spTgt spid="58"/>
                                        </p:tgtEl>
                                      </p:cBhvr>
                                    </p:animEffect>
                                  </p:childTnLst>
                                </p:cTn>
                              </p:par>
                              <p:par>
                                <p:cTn id="31" presetID="7" presetClass="entr" presetSubtype="8" fill="hold" nodeType="withEffect">
                                  <p:stCondLst>
                                    <p:cond delay="0"/>
                                  </p:stCondLst>
                                  <p:childTnLst>
                                    <p:set>
                                      <p:cBhvr>
                                        <p:cTn id="32" dur="1000"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ppt_y"/>
                                          </p:val>
                                        </p:tav>
                                        <p:tav tm="100000">
                                          <p:val>
                                            <p:strVal val="#ppt_y"/>
                                          </p:val>
                                        </p:tav>
                                      </p:tavLst>
                                    </p:anim>
                                  </p:childTnLst>
                                </p:cTn>
                              </p:par>
                              <p:par>
                                <p:cTn id="35" presetID="7" presetClass="entr" presetSubtype="8" fill="hold" nodeType="withEffect">
                                  <p:stCondLst>
                                    <p:cond delay="0"/>
                                  </p:stCondLst>
                                  <p:childTnLst>
                                    <p:set>
                                      <p:cBhvr>
                                        <p:cTn id="36" dur="1000"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0-#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448310" y="210185"/>
            <a:ext cx="5087620" cy="521970"/>
          </a:xfrm>
          <a:prstGeom prst="rect">
            <a:avLst/>
          </a:prstGeom>
          <a:noFill/>
          <a:ln w="9525">
            <a:noFill/>
          </a:ln>
        </p:spPr>
        <p:txBody>
          <a:bodyPr wrap="square" anchor="t" anchorCtr="0">
            <a:spAutoFit/>
          </a:bodyPr>
          <a:lstStyle/>
          <a:p>
            <a:r>
              <a:rPr lang="vi-VN" altLang="zh-CN" sz="2800" b="1">
                <a:latin typeface="Arial" panose="020B0604020202020204" pitchFamily="34" charset="0"/>
                <a:cs typeface="Arial" panose="020B0604020202020204" pitchFamily="34" charset="0"/>
              </a:rPr>
              <a:t>Phân tích vẽ sơ đồ ERD</a:t>
            </a:r>
            <a:endParaRPr lang="zh-CN" altLang="en-US" sz="2800" b="1" dirty="0">
              <a:latin typeface="Arial" panose="020B0604020202020204" pitchFamily="34" charset="0"/>
              <a:ea typeface="Arial" panose="020B0604020202020204" pitchFamily="34" charset="0"/>
            </a:endParaRPr>
          </a:p>
        </p:txBody>
      </p:sp>
      <p:pic>
        <p:nvPicPr>
          <p:cNvPr id="69" name="Content Placeholder 68"/>
          <p:cNvPicPr>
            <a:picLocks noGrp="1" noChangeAspect="1"/>
          </p:cNvPicPr>
          <p:nvPr>
            <p:ph idx="1"/>
          </p:nvPr>
        </p:nvPicPr>
        <p:blipFill>
          <a:blip r:embed="rId1"/>
          <a:stretch>
            <a:fillRect/>
          </a:stretch>
        </p:blipFill>
        <p:spPr>
          <a:xfrm>
            <a:off x="8110220" y="1253490"/>
            <a:ext cx="3556635" cy="4351655"/>
          </a:xfrm>
          <a:prstGeom prst="rect">
            <a:avLst/>
          </a:prstGeom>
        </p:spPr>
      </p:pic>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92" y="1645919"/>
            <a:ext cx="7724375" cy="4168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ver dir="u"/>
      </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nodeType="withEffect">
                                  <p:stCondLst>
                                    <p:cond delay="0"/>
                                  </p:stCondLst>
                                  <p:childTnLst>
                                    <p:set>
                                      <p:cBhvr>
                                        <p:cTn id="6" dur="1000"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1+#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297815" y="3306445"/>
            <a:ext cx="4731385" cy="739140"/>
          </a:xfrm>
        </p:spPr>
        <p:txBody>
          <a:bodyPr>
            <a:normAutofit/>
          </a:bodyPr>
          <a:lstStyle/>
          <a:p>
            <a:r>
              <a:rPr lang="en-US" altLang="zh-CN" dirty="0">
                <a:sym typeface="+mn-lt"/>
              </a:rPr>
              <a:t>Xác định các khoá chính và khoá ngoại của từng thực thể và mối quan hệ giữa các thực thể</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LƯỢC ĐỒ QUAN HỆ</a:t>
            </a:r>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50549" y="1363653"/>
            <a:ext cx="6243636" cy="52545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0691"/>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86" name="文本框 4"/>
          <p:cNvSpPr txBox="1"/>
          <p:nvPr/>
        </p:nvSpPr>
        <p:spPr>
          <a:xfrm>
            <a:off x="304165" y="224155"/>
            <a:ext cx="4006215" cy="398780"/>
          </a:xfrm>
          <a:prstGeom prst="rect">
            <a:avLst/>
          </a:prstGeom>
          <a:noFill/>
          <a:ln w="9525">
            <a:noFill/>
          </a:ln>
        </p:spPr>
        <p:txBody>
          <a:bodyPr wrap="square" anchor="t" anchorCtr="0">
            <a:spAutoFit/>
          </a:bodyPr>
          <a:lstStyle/>
          <a:p>
            <a:r>
              <a:rPr lang="en-US" altLang="zh-CN" sz="2000" b="1" dirty="0">
                <a:latin typeface="Arial" panose="020B0604020202020204" pitchFamily="34" charset="0"/>
                <a:ea typeface="Arial" panose="020B0604020202020204" pitchFamily="34" charset="0"/>
              </a:rPr>
              <a:t>Thực hiện code cơ sở dữ liệu</a:t>
            </a:r>
            <a:endParaRPr lang="en-US" altLang="zh-CN" sz="2000" b="1" dirty="0">
              <a:latin typeface="Arial" panose="020B0604020202020204" pitchFamily="34" charset="0"/>
              <a:ea typeface="Arial" panose="020B0604020202020204" pitchFamily="34" charset="0"/>
            </a:endParaRPr>
          </a:p>
        </p:txBody>
      </p:sp>
      <p:cxnSp>
        <p:nvCxnSpPr>
          <p:cNvPr id="5" name="Straight Connector 4"/>
          <p:cNvCxnSpPr/>
          <p:nvPr/>
        </p:nvCxnSpPr>
        <p:spPr>
          <a:xfrm>
            <a:off x="648970" y="669925"/>
            <a:ext cx="366141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3648075" y="3074670"/>
            <a:ext cx="1339215" cy="70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254145" y="905509"/>
            <a:ext cx="3977985" cy="5282563"/>
          </a:xfrm>
          <a:prstGeom prst="rect">
            <a:avLst/>
          </a:prstGeom>
        </p:spPr>
      </p:pic>
      <p:pic>
        <p:nvPicPr>
          <p:cNvPr id="12" name="Picture 11"/>
          <p:cNvPicPr>
            <a:picLocks noChangeAspect="1"/>
          </p:cNvPicPr>
          <p:nvPr/>
        </p:nvPicPr>
        <p:blipFill>
          <a:blip r:embed="rId2"/>
          <a:stretch>
            <a:fillRect/>
          </a:stretch>
        </p:blipFill>
        <p:spPr>
          <a:xfrm>
            <a:off x="5013338" y="905508"/>
            <a:ext cx="7108821" cy="5282563"/>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a:off x="307340" y="822960"/>
            <a:ext cx="11179175" cy="5096510"/>
          </a:xfrm>
          <a:prstGeom prst="rect">
            <a:avLst/>
          </a:prstGeom>
          <a:solidFill>
            <a:srgbClr val="224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6359025" y="2985844"/>
            <a:ext cx="4903970" cy="1154675"/>
          </a:xfrm>
          <a:prstGeom prst="rect">
            <a:avLst/>
          </a:prstGeom>
          <a:noFill/>
        </p:spPr>
        <p:txBody>
          <a:bodyPr wrap="square" rtlCol="0">
            <a:spAutoFit/>
          </a:bodyPr>
          <a:lstStyle/>
          <a:p>
            <a:pPr>
              <a:lnSpc>
                <a:spcPct val="150000"/>
              </a:lnSpc>
            </a:pPr>
            <a:r>
              <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Sau khi đã tạo thành công các bảng và tạo mối liên kết giữa các bảng. Ta tiếp tục thêm dữ liệu vào các bảng</a:t>
            </a:r>
            <a:endParaRPr lang="en-US" altLang="zh-CN" sz="16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txBox="1"/>
          <p:nvPr/>
        </p:nvSpPr>
        <p:spPr>
          <a:xfrm>
            <a:off x="6438800" y="2231119"/>
            <a:ext cx="4960620" cy="52197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Thêm dữ liệu cho các bảng</a:t>
            </a:r>
            <a:endParaRPr lang="en-US" altLang="zh-CN" sz="28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cxnSp>
        <p:nvCxnSpPr>
          <p:cNvPr id="4" name="Straight Connector 3"/>
          <p:cNvCxnSpPr/>
          <p:nvPr/>
        </p:nvCxnSpPr>
        <p:spPr>
          <a:xfrm>
            <a:off x="7576185" y="2828894"/>
            <a:ext cx="2110105" cy="20320"/>
          </a:xfrm>
          <a:prstGeom prst="line">
            <a:avLst/>
          </a:prstGeom>
          <a:ln w="381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
          <a:stretch>
            <a:fillRect/>
          </a:stretch>
        </p:blipFill>
        <p:spPr>
          <a:xfrm>
            <a:off x="426220" y="1064463"/>
            <a:ext cx="5703435" cy="4729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p:transition>
    </mc:Choice>
    <mc:Fallback>
      <p:transition spd="med">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034415" y="1449070"/>
            <a:ext cx="5528945" cy="255333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Sau khi đã có cơ sở dữ liệu, có giao diện bản thiết kế , có sơ đồ phân tích luồng đi dữ liệu và Activity Diagram, ta tiến hành code dự án. </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giao diện</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đối tượng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lớp Dao</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các thư viện hỗ trợ</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rPr>
              <a:t>Code chức năng</a:t>
            </a:r>
            <a:endParaRPr kumimoji="0" lang="en-US" sz="2000" b="0" i="0" u="none" strike="noStrike" kern="0" cap="none" spc="0" normalizeH="0" baseline="0" noProof="0" dirty="0">
              <a:ln>
                <a:noFill/>
              </a:ln>
              <a:solidFill>
                <a:srgbClr val="E7E6E6">
                  <a:lumMod val="25000"/>
                </a:srgb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grpSp>
        <p:nvGrpSpPr>
          <p:cNvPr id="7173" name="组合 7"/>
          <p:cNvGrpSpPr/>
          <p:nvPr/>
        </p:nvGrpSpPr>
        <p:grpSpPr>
          <a:xfrm>
            <a:off x="973455" y="4574540"/>
            <a:ext cx="4648200" cy="64960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40155"/>
            <a:ext cx="5841365" cy="4548505"/>
          </a:xfrm>
          <a:prstGeom prst="rect">
            <a:avLst/>
          </a:prstGeom>
          <a:noFill/>
          <a:ln w="9525">
            <a:noFill/>
          </a:ln>
        </p:spPr>
      </p:pic>
      <p:sp>
        <p:nvSpPr>
          <p:cNvPr id="7170" name="文本框 4"/>
          <p:cNvSpPr txBox="1"/>
          <p:nvPr/>
        </p:nvSpPr>
        <p:spPr>
          <a:xfrm>
            <a:off x="7436485" y="2474595"/>
            <a:ext cx="393382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4.2 TIẾN HÀNH  CODE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par>
                                <p:cTn id="15" presetID="4" presetClass="entr" presetSubtype="16" fill="hold" nodeType="withEffect">
                                  <p:stCondLst>
                                    <p:cond delay="0"/>
                                  </p:stCondLst>
                                  <p:childTnLst>
                                    <p:set>
                                      <p:cBhvr>
                                        <p:cTn id="16" dur="1000" fill="hold">
                                          <p:stCondLst>
                                            <p:cond delay="0"/>
                                          </p:stCondLst>
                                        </p:cTn>
                                        <p:tgtEl>
                                          <p:spTgt spid="7">
                                            <p:txEl>
                                              <p:pRg st="0" end="0"/>
                                            </p:txEl>
                                          </p:spTgt>
                                        </p:tgtEl>
                                        <p:attrNameLst>
                                          <p:attrName>style.visibility</p:attrName>
                                        </p:attrNameLst>
                                      </p:cBhvr>
                                      <p:to>
                                        <p:strVal val="visible"/>
                                      </p:to>
                                    </p:set>
                                    <p:animEffect transition="in" filter="box(in)">
                                      <p:cBhvr>
                                        <p:cTn id="17" dur="1000"/>
                                        <p:tgtEl>
                                          <p:spTgt spid="7">
                                            <p:txEl>
                                              <p:pRg st="0" end="0"/>
                                            </p:txEl>
                                          </p:spTgt>
                                        </p:tgtEl>
                                      </p:cBhvr>
                                    </p:animEffect>
                                  </p:childTnLst>
                                </p:cTn>
                              </p:par>
                              <p:par>
                                <p:cTn id="18" presetID="4" presetClass="entr" presetSubtype="16" fill="hold" nodeType="withEffect">
                                  <p:stCondLst>
                                    <p:cond delay="0"/>
                                  </p:stCondLst>
                                  <p:childTnLst>
                                    <p:set>
                                      <p:cBhvr>
                                        <p:cTn id="19" dur="1000" fill="hold">
                                          <p:stCondLst>
                                            <p:cond delay="0"/>
                                          </p:stCondLst>
                                        </p:cTn>
                                        <p:tgtEl>
                                          <p:spTgt spid="7">
                                            <p:txEl>
                                              <p:pRg st="1" end="1"/>
                                            </p:txEl>
                                          </p:spTgt>
                                        </p:tgtEl>
                                        <p:attrNameLst>
                                          <p:attrName>style.visibility</p:attrName>
                                        </p:attrNameLst>
                                      </p:cBhvr>
                                      <p:to>
                                        <p:strVal val="visible"/>
                                      </p:to>
                                    </p:set>
                                    <p:animEffect transition="in" filter="box(in)">
                                      <p:cBhvr>
                                        <p:cTn id="20" dur="1000"/>
                                        <p:tgtEl>
                                          <p:spTgt spid="7">
                                            <p:txEl>
                                              <p:pRg st="1" end="1"/>
                                            </p:txEl>
                                          </p:spTgt>
                                        </p:tgtEl>
                                      </p:cBhvr>
                                    </p:animEffect>
                                  </p:childTnLst>
                                </p:cTn>
                              </p:par>
                              <p:par>
                                <p:cTn id="21" presetID="4" presetClass="entr" presetSubtype="16" fill="hold" nodeType="withEffect">
                                  <p:stCondLst>
                                    <p:cond delay="0"/>
                                  </p:stCondLst>
                                  <p:childTnLst>
                                    <p:set>
                                      <p:cBhvr>
                                        <p:cTn id="22" dur="1000" fill="hold">
                                          <p:stCondLst>
                                            <p:cond delay="0"/>
                                          </p:stCondLst>
                                        </p:cTn>
                                        <p:tgtEl>
                                          <p:spTgt spid="7">
                                            <p:txEl>
                                              <p:pRg st="2" end="2"/>
                                            </p:txEl>
                                          </p:spTgt>
                                        </p:tgtEl>
                                        <p:attrNameLst>
                                          <p:attrName>style.visibility</p:attrName>
                                        </p:attrNameLst>
                                      </p:cBhvr>
                                      <p:to>
                                        <p:strVal val="visible"/>
                                      </p:to>
                                    </p:set>
                                    <p:animEffect transition="in" filter="box(in)">
                                      <p:cBhvr>
                                        <p:cTn id="23" dur="1000"/>
                                        <p:tgtEl>
                                          <p:spTgt spid="7">
                                            <p:txEl>
                                              <p:pRg st="2" end="2"/>
                                            </p:txEl>
                                          </p:spTgt>
                                        </p:tgtEl>
                                      </p:cBhvr>
                                    </p:animEffect>
                                  </p:childTnLst>
                                </p:cTn>
                              </p:par>
                              <p:par>
                                <p:cTn id="24" presetID="4" presetClass="entr" presetSubtype="16" fill="hold" nodeType="withEffect">
                                  <p:stCondLst>
                                    <p:cond delay="0"/>
                                  </p:stCondLst>
                                  <p:childTnLst>
                                    <p:set>
                                      <p:cBhvr>
                                        <p:cTn id="25" dur="1000" fill="hold">
                                          <p:stCondLst>
                                            <p:cond delay="0"/>
                                          </p:stCondLst>
                                        </p:cTn>
                                        <p:tgtEl>
                                          <p:spTgt spid="7">
                                            <p:txEl>
                                              <p:pRg st="3" end="3"/>
                                            </p:txEl>
                                          </p:spTgt>
                                        </p:tgtEl>
                                        <p:attrNameLst>
                                          <p:attrName>style.visibility</p:attrName>
                                        </p:attrNameLst>
                                      </p:cBhvr>
                                      <p:to>
                                        <p:strVal val="visible"/>
                                      </p:to>
                                    </p:set>
                                    <p:animEffect transition="in" filter="box(in)">
                                      <p:cBhvr>
                                        <p:cTn id="26" dur="1000"/>
                                        <p:tgtEl>
                                          <p:spTgt spid="7">
                                            <p:txEl>
                                              <p:pRg st="3" end="3"/>
                                            </p:txEl>
                                          </p:spTgt>
                                        </p:tgtEl>
                                      </p:cBhvr>
                                    </p:animEffect>
                                  </p:childTnLst>
                                </p:cTn>
                              </p:par>
                              <p:par>
                                <p:cTn id="27" presetID="4" presetClass="entr" presetSubtype="16" fill="hold" nodeType="withEffect">
                                  <p:stCondLst>
                                    <p:cond delay="0"/>
                                  </p:stCondLst>
                                  <p:childTnLst>
                                    <p:set>
                                      <p:cBhvr>
                                        <p:cTn id="28" dur="1000" fill="hold">
                                          <p:stCondLst>
                                            <p:cond delay="0"/>
                                          </p:stCondLst>
                                        </p:cTn>
                                        <p:tgtEl>
                                          <p:spTgt spid="7">
                                            <p:txEl>
                                              <p:pRg st="4" end="4"/>
                                            </p:txEl>
                                          </p:spTgt>
                                        </p:tgtEl>
                                        <p:attrNameLst>
                                          <p:attrName>style.visibility</p:attrName>
                                        </p:attrNameLst>
                                      </p:cBhvr>
                                      <p:to>
                                        <p:strVal val="visible"/>
                                      </p:to>
                                    </p:set>
                                    <p:animEffect transition="in" filter="box(in)">
                                      <p:cBhvr>
                                        <p:cTn id="29" dur="1000"/>
                                        <p:tgtEl>
                                          <p:spTgt spid="7">
                                            <p:txEl>
                                              <p:pRg st="4" end="4"/>
                                            </p:txEl>
                                          </p:spTgt>
                                        </p:tgtEl>
                                      </p:cBhvr>
                                    </p:animEffect>
                                  </p:childTnLst>
                                </p:cTn>
                              </p:par>
                              <p:par>
                                <p:cTn id="30" presetID="4" presetClass="entr" presetSubtype="16" fill="hold" nodeType="withEffect">
                                  <p:stCondLst>
                                    <p:cond delay="0"/>
                                  </p:stCondLst>
                                  <p:childTnLst>
                                    <p:set>
                                      <p:cBhvr>
                                        <p:cTn id="31" dur="1000" fill="hold">
                                          <p:stCondLst>
                                            <p:cond delay="0"/>
                                          </p:stCondLst>
                                        </p:cTn>
                                        <p:tgtEl>
                                          <p:spTgt spid="7">
                                            <p:txEl>
                                              <p:pRg st="5" end="5"/>
                                            </p:txEl>
                                          </p:spTgt>
                                        </p:tgtEl>
                                        <p:attrNameLst>
                                          <p:attrName>style.visibility</p:attrName>
                                        </p:attrNameLst>
                                      </p:cBhvr>
                                      <p:to>
                                        <p:strVal val="visible"/>
                                      </p:to>
                                    </p:set>
                                    <p:animEffect transition="in" filter="box(in)">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BỆNH NHÂN</a:t>
            </a:r>
            <a:endParaRPr lang="en-US" dirty="0"/>
          </a:p>
        </p:txBody>
      </p:sp>
      <p:sp>
        <p:nvSpPr>
          <p:cNvPr id="9" name="Rectangles 8"/>
          <p:cNvSpPr/>
          <p:nvPr/>
        </p:nvSpPr>
        <p:spPr>
          <a:xfrm>
            <a:off x="6511925" y="897255"/>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NHÂN VIÊN</a:t>
            </a:r>
            <a:endParaRPr lang="en-US" dirty="0"/>
          </a:p>
        </p:txBody>
      </p:sp>
      <p:pic>
        <p:nvPicPr>
          <p:cNvPr id="11" name="Picture 10"/>
          <p:cNvPicPr>
            <a:picLocks noChangeAspect="1"/>
          </p:cNvPicPr>
          <p:nvPr/>
        </p:nvPicPr>
        <p:blipFill>
          <a:blip r:embed="rId1"/>
          <a:stretch>
            <a:fillRect/>
          </a:stretch>
        </p:blipFill>
        <p:spPr>
          <a:xfrm>
            <a:off x="415925" y="452774"/>
            <a:ext cx="5680075" cy="2890646"/>
          </a:xfrm>
          <a:prstGeom prst="rect">
            <a:avLst/>
          </a:prstGeom>
        </p:spPr>
      </p:pic>
      <p:pic>
        <p:nvPicPr>
          <p:cNvPr id="13" name="Picture 12"/>
          <p:cNvPicPr>
            <a:picLocks noChangeAspect="1"/>
          </p:cNvPicPr>
          <p:nvPr/>
        </p:nvPicPr>
        <p:blipFill>
          <a:blip r:embed="rId2"/>
          <a:stretch>
            <a:fillRect/>
          </a:stretch>
        </p:blipFill>
        <p:spPr>
          <a:xfrm>
            <a:off x="6125347" y="3581655"/>
            <a:ext cx="5730738" cy="28906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096000" y="1"/>
            <a:ext cx="6125845" cy="6858000"/>
          </a:xfrm>
          <a:prstGeom prst="rect">
            <a:avLst/>
          </a:prstGeom>
          <a:solidFill>
            <a:srgbClr val="3D504B">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0" y="1"/>
            <a:ext cx="6125845" cy="6857998"/>
          </a:xfrm>
          <a:prstGeom prst="rect">
            <a:avLst/>
          </a:prstGeom>
          <a:solidFill>
            <a:srgbClr val="224053">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111378" y="1304986"/>
            <a:ext cx="5903088" cy="4783298"/>
          </a:xfrm>
          <a:prstGeom prst="rect">
            <a:avLst/>
          </a:prstGeom>
        </p:spPr>
      </p:pic>
      <p:sp>
        <p:nvSpPr>
          <p:cNvPr id="13" name="Rectangles 8"/>
          <p:cNvSpPr/>
          <p:nvPr/>
        </p:nvSpPr>
        <p:spPr>
          <a:xfrm>
            <a:off x="963930" y="408971"/>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TIẾP NHẬN BỆNH NHÂN</a:t>
            </a:r>
            <a:endParaRPr lang="en-US" dirty="0"/>
          </a:p>
        </p:txBody>
      </p:sp>
      <p:sp>
        <p:nvSpPr>
          <p:cNvPr id="14" name="Rectangles 8"/>
          <p:cNvSpPr/>
          <p:nvPr/>
        </p:nvSpPr>
        <p:spPr>
          <a:xfrm>
            <a:off x="6973120" y="408970"/>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KHÁM BỆNH</a:t>
            </a:r>
            <a:endParaRPr lang="en-US" dirty="0"/>
          </a:p>
        </p:txBody>
      </p:sp>
      <p:pic>
        <p:nvPicPr>
          <p:cNvPr id="16" name="Picture 15"/>
          <p:cNvPicPr>
            <a:picLocks noChangeAspect="1"/>
          </p:cNvPicPr>
          <p:nvPr/>
        </p:nvPicPr>
        <p:blipFill>
          <a:blip r:embed="rId2"/>
          <a:stretch>
            <a:fillRect/>
          </a:stretch>
        </p:blipFill>
        <p:spPr>
          <a:xfrm>
            <a:off x="6237223" y="1304984"/>
            <a:ext cx="5843399" cy="478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2" presetClass="entr" presetSubtype="2" fill="hold" grpId="0" nodeType="withEffect">
                                  <p:stCondLst>
                                    <p:cond delay="0"/>
                                  </p:stCondLst>
                                  <p:childTnLst>
                                    <p:set>
                                      <p:cBhvr>
                                        <p:cTn id="9" dur="1000"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ppt_x</p:attrName>
                                        </p:attrNameLst>
                                      </p:cBhvr>
                                      <p:tavLst>
                                        <p:tav tm="0">
                                          <p:val>
                                            <p:strVal val="#ppt_x+#ppt_w*1.125000"/>
                                          </p:val>
                                        </p:tav>
                                        <p:tav tm="100000">
                                          <p:val>
                                            <p:strVal val="#ppt_x"/>
                                          </p:val>
                                        </p:tav>
                                      </p:tavLst>
                                    </p:anim>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738110" cy="4637405"/>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533900" y="2007235"/>
            <a:ext cx="7658100" cy="4850765"/>
          </a:xfrm>
          <a:prstGeom prst="rect">
            <a:avLst/>
          </a:prstGeom>
          <a:solidFill>
            <a:srgbClr val="224053">
              <a:alpha val="47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1028065" y="5416550"/>
            <a:ext cx="4168140" cy="48704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VIỆN PHÍ</a:t>
            </a:r>
            <a:endParaRPr lang="en-US" dirty="0"/>
          </a:p>
        </p:txBody>
      </p:sp>
      <p:sp>
        <p:nvSpPr>
          <p:cNvPr id="9" name="Rectangles 8"/>
          <p:cNvSpPr/>
          <p:nvPr/>
        </p:nvSpPr>
        <p:spPr>
          <a:xfrm>
            <a:off x="6888588" y="984567"/>
            <a:ext cx="4168140" cy="48704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HÓA ĐƠN THUỐC</a:t>
            </a:r>
            <a:endParaRPr lang="en-US" dirty="0"/>
          </a:p>
        </p:txBody>
      </p:sp>
      <p:pic>
        <p:nvPicPr>
          <p:cNvPr id="4" name="Picture 3"/>
          <p:cNvPicPr>
            <a:picLocks noChangeAspect="1"/>
          </p:cNvPicPr>
          <p:nvPr/>
        </p:nvPicPr>
        <p:blipFill>
          <a:blip r:embed="rId1"/>
          <a:stretch>
            <a:fillRect/>
          </a:stretch>
        </p:blipFill>
        <p:spPr>
          <a:xfrm>
            <a:off x="5889626" y="3480646"/>
            <a:ext cx="6166064" cy="3163994"/>
          </a:xfrm>
          <a:prstGeom prst="rect">
            <a:avLst/>
          </a:prstGeom>
        </p:spPr>
      </p:pic>
      <p:pic>
        <p:nvPicPr>
          <p:cNvPr id="11" name="Picture 10"/>
          <p:cNvPicPr>
            <a:picLocks noChangeAspect="1"/>
          </p:cNvPicPr>
          <p:nvPr/>
        </p:nvPicPr>
        <p:blipFill>
          <a:blip r:embed="rId2"/>
          <a:stretch>
            <a:fillRect/>
          </a:stretch>
        </p:blipFill>
        <p:spPr>
          <a:xfrm>
            <a:off x="333375" y="316230"/>
            <a:ext cx="5861685" cy="316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p:pull dir="u"/>
      </p:transition>
    </mc:Choice>
    <mc:Fallback>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5" name="稻壳儿春秋广告/盗版必究        原创来源：http://chn.docer.com/works?userid=199329941#!/work_time"/>
          <p:cNvSpPr txBox="1"/>
          <p:nvPr/>
        </p:nvSpPr>
        <p:spPr>
          <a:xfrm>
            <a:off x="4398646" y="419040"/>
            <a:ext cx="3393438" cy="645160"/>
          </a:xfrm>
          <a:prstGeom prst="rect">
            <a:avLst/>
          </a:prstGeom>
          <a:noFill/>
        </p:spPr>
        <p:txBody>
          <a:bodyPr wrap="square" rtlCol="0">
            <a:spAutoFit/>
          </a:bodyPr>
          <a:lstStyle/>
          <a:p>
            <a:pPr algn="ctr"/>
            <a:r>
              <a:rPr lang="en-US" altLang="zh-CN" sz="36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4.3  LỚP DAO</a:t>
            </a:r>
            <a:endParaRPr lang="en-US" altLang="zh-CN" sz="36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a:off x="4369302" y="1684695"/>
            <a:ext cx="3453395" cy="3948241"/>
          </a:xfrm>
          <a:prstGeom prst="rect">
            <a:avLst/>
          </a:prstGeom>
          <a:solidFill>
            <a:srgbClr val="F676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txBox="1"/>
          <p:nvPr/>
        </p:nvSpPr>
        <p:spPr>
          <a:xfrm>
            <a:off x="4561840" y="3535680"/>
            <a:ext cx="2931160" cy="583565"/>
          </a:xfrm>
          <a:prstGeom prst="rect">
            <a:avLst/>
          </a:prstGeom>
          <a:noFill/>
        </p:spPr>
        <p:txBody>
          <a:bodyPr wrap="square" rtlCol="0">
            <a:spAutoFit/>
          </a:bodyPr>
          <a:lstStyle/>
          <a:p>
            <a:pPr algn="ctr"/>
            <a:r>
              <a:rPr lang="en-US" altLang="zh-CN" sz="32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DAO CLASS</a:t>
            </a:r>
            <a:endParaRPr lang="en-US" altLang="zh-CN" sz="32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4561838" y="3981856"/>
            <a:ext cx="3068322" cy="794320"/>
          </a:xfrm>
          <a:prstGeom prst="rect">
            <a:avLst/>
          </a:prstGeom>
          <a:noFill/>
        </p:spPr>
        <p:txBody>
          <a:bodyPr wrap="square" rtlCol="0">
            <a:spAutoFit/>
          </a:bodyPr>
          <a:lstStyle/>
          <a:p>
            <a:pPr algn="ctr">
              <a:lnSpc>
                <a:spcPct val="150000"/>
              </a:lnSpc>
            </a:pPr>
            <a:r>
              <a:rPr lang="en-US" altLang="zh-CN"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Click here to add content of the text</a:t>
            </a:r>
            <a:r>
              <a:rPr lang="zh-CN" altLang="en-US"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a:t>
            </a:r>
            <a:r>
              <a:rPr lang="en-US" altLang="zh-CN"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and briefly explain your point of </a:t>
            </a:r>
            <a:r>
              <a:rPr lang="en-US" altLang="zh-CN" sz="1050" dirty="0" err="1">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view.Click</a:t>
            </a:r>
            <a:r>
              <a:rPr lang="en-US" altLang="zh-CN"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here to add content of the text</a:t>
            </a:r>
            <a:r>
              <a:rPr lang="zh-CN" altLang="en-US"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a:t>
            </a:r>
            <a:endParaRPr lang="zh-CN" altLang="en-US"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p:nvPr/>
        </p:nvSpPr>
        <p:spPr bwMode="auto">
          <a:xfrm flipH="1">
            <a:off x="5519097" y="2164080"/>
            <a:ext cx="1153806" cy="1175996"/>
          </a:xfrm>
          <a:prstGeom prst="ellipse">
            <a:avLst/>
          </a:prstGeom>
          <a:solidFill>
            <a:schemeClr val="bg1"/>
          </a:solidFill>
          <a:ln>
            <a:noFill/>
          </a:ln>
        </p:spPr>
        <p:txBody>
          <a:bodyPr vert="horz" wrap="square" lIns="91440" tIns="45720" rIns="91440" bIns="45720" numCol="1" anchor="t" anchorCtr="0" compatLnSpc="1"/>
          <a:lstStyle/>
          <a:p>
            <a:endParaRPr lang="en-US" sz="200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pic>
        <p:nvPicPr>
          <p:cNvPr id="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6070" b="6070"/>
          <a:stretch>
            <a:fillRect/>
          </a:stretch>
        </p:blipFill>
        <p:spPr>
          <a:xfrm>
            <a:off x="736600" y="2951480"/>
            <a:ext cx="3126105" cy="1751965"/>
          </a:xfrm>
        </p:spPr>
      </p:pic>
      <p:pic>
        <p:nvPicPr>
          <p:cNvPr id="17" name="稻壳儿春秋广告/盗版必究        原创来源：http://chn.docer.com/works?userid=199329941#!/work_time"/>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070" b="6070"/>
          <a:stretch>
            <a:fillRect/>
          </a:stretch>
        </p:blipFill>
        <p:spPr>
          <a:xfrm>
            <a:off x="8333740" y="2951480"/>
            <a:ext cx="3126740" cy="1677670"/>
          </a:xfrm>
        </p:spPr>
      </p:pic>
      <p:sp>
        <p:nvSpPr>
          <p:cNvPr id="20" name="稻壳儿春秋广告/盗版必究        原创来源：http://chn.docer.com/works?userid=199329941#!/work_time"/>
          <p:cNvSpPr/>
          <p:nvPr/>
        </p:nvSpPr>
        <p:spPr>
          <a:xfrm>
            <a:off x="5896290" y="2552368"/>
            <a:ext cx="399421" cy="399421"/>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5400"/>
                  <a:pt x="1350" y="5400"/>
                  <a:pt x="1350" y="5400"/>
                </a:cubicBezTo>
                <a:cubicBezTo>
                  <a:pt x="20250" y="5400"/>
                  <a:pt x="20250" y="5400"/>
                  <a:pt x="20250" y="5400"/>
                </a:cubicBezTo>
                <a:cubicBezTo>
                  <a:pt x="20250" y="2700"/>
                  <a:pt x="20250" y="2700"/>
                  <a:pt x="20250" y="2700"/>
                </a:cubicBezTo>
                <a:close/>
                <a:moveTo>
                  <a:pt x="20250" y="6750"/>
                </a:moveTo>
                <a:cubicBezTo>
                  <a:pt x="1350" y="6750"/>
                  <a:pt x="1350" y="6750"/>
                  <a:pt x="1350" y="675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6750"/>
                  <a:pt x="20250" y="6750"/>
                  <a:pt x="20250" y="6750"/>
                </a:cubicBezTo>
                <a:close/>
                <a:moveTo>
                  <a:pt x="3375" y="2700"/>
                </a:moveTo>
                <a:cubicBezTo>
                  <a:pt x="3713" y="2700"/>
                  <a:pt x="4050" y="3038"/>
                  <a:pt x="4050" y="3375"/>
                </a:cubicBezTo>
                <a:cubicBezTo>
                  <a:pt x="4050" y="3713"/>
                  <a:pt x="3713" y="4050"/>
                  <a:pt x="3375" y="4050"/>
                </a:cubicBezTo>
                <a:cubicBezTo>
                  <a:pt x="3038" y="4050"/>
                  <a:pt x="2700" y="3713"/>
                  <a:pt x="2700" y="3375"/>
                </a:cubicBezTo>
                <a:cubicBezTo>
                  <a:pt x="2700" y="3038"/>
                  <a:pt x="3038" y="2700"/>
                  <a:pt x="3375" y="2700"/>
                </a:cubicBezTo>
                <a:close/>
                <a:moveTo>
                  <a:pt x="6075" y="2700"/>
                </a:moveTo>
                <a:cubicBezTo>
                  <a:pt x="6412" y="2700"/>
                  <a:pt x="6750" y="3038"/>
                  <a:pt x="6750" y="3375"/>
                </a:cubicBezTo>
                <a:cubicBezTo>
                  <a:pt x="6750" y="3713"/>
                  <a:pt x="6412" y="4050"/>
                  <a:pt x="6075" y="4050"/>
                </a:cubicBezTo>
                <a:cubicBezTo>
                  <a:pt x="5738" y="4050"/>
                  <a:pt x="5400" y="3713"/>
                  <a:pt x="5400" y="3375"/>
                </a:cubicBezTo>
                <a:cubicBezTo>
                  <a:pt x="5400" y="3038"/>
                  <a:pt x="5738" y="2700"/>
                  <a:pt x="6075" y="2700"/>
                </a:cubicBezTo>
                <a:close/>
                <a:moveTo>
                  <a:pt x="8775" y="2700"/>
                </a:moveTo>
                <a:cubicBezTo>
                  <a:pt x="9113" y="2700"/>
                  <a:pt x="9450" y="3038"/>
                  <a:pt x="9450" y="3375"/>
                </a:cubicBezTo>
                <a:cubicBezTo>
                  <a:pt x="9450" y="3713"/>
                  <a:pt x="9113" y="4050"/>
                  <a:pt x="8775" y="4050"/>
                </a:cubicBezTo>
                <a:cubicBezTo>
                  <a:pt x="8438" y="4050"/>
                  <a:pt x="8100" y="3713"/>
                  <a:pt x="8100" y="3375"/>
                </a:cubicBezTo>
                <a:cubicBezTo>
                  <a:pt x="8100" y="3038"/>
                  <a:pt x="8438" y="2700"/>
                  <a:pt x="8775" y="2700"/>
                </a:cubicBezTo>
                <a:close/>
              </a:path>
            </a:pathLst>
          </a:custGeom>
          <a:solidFill>
            <a:srgbClr val="F67654"/>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20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500" fill="hold">
                                          <p:stCondLst>
                                            <p:cond delay="0"/>
                                          </p:stCondLst>
                                        </p:cTn>
                                        <p:tgtEl>
                                          <p:spTgt spid="9"/>
                                        </p:tgtEl>
                                        <p:attrNameLst>
                                          <p:attrName>style.visibility</p:attrName>
                                        </p:attrNameLst>
                                      </p:cBhvr>
                                      <p:to>
                                        <p:strVal val="visible"/>
                                      </p:to>
                                    </p:set>
                                    <p:anim calcmode="discrete" valueType="clr">
                                      <p:cBhvr override="childStyle">
                                        <p:cTn id="7" dur="50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9"/>
                                        </p:tgtEl>
                                        <p:attrNameLst>
                                          <p:attrName>fillcolor</p:attrName>
                                        </p:attrNameLst>
                                      </p:cBhvr>
                                      <p:tavLst>
                                        <p:tav tm="0">
                                          <p:val>
                                            <p:clrVal>
                                              <a:schemeClr val="accent2"/>
                                            </p:clrVal>
                                          </p:val>
                                        </p:tav>
                                        <p:tav tm="50000">
                                          <p:val>
                                            <p:clrVal>
                                              <a:schemeClr val="hlink"/>
                                            </p:clrVal>
                                          </p:val>
                                        </p:tav>
                                      </p:tavLst>
                                    </p:anim>
                                    <p:set>
                                      <p:cBhvr>
                                        <p:cTn id="9" dur="50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50;p33"/>
          <p:cNvSpPr/>
          <p:nvPr/>
        </p:nvSpPr>
        <p:spPr>
          <a:xfrm>
            <a:off x="327546" y="3428999"/>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1"/>
            <a:srcRect/>
            <a:stretch>
              <a:fillRect l="-11069" r="-11069"/>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3" name="Google Shape;250;p33"/>
          <p:cNvSpPr/>
          <p:nvPr/>
        </p:nvSpPr>
        <p:spPr>
          <a:xfrm>
            <a:off x="4158018" y="332701"/>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2"/>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4" name="Google Shape;250;p33"/>
          <p:cNvSpPr/>
          <p:nvPr/>
        </p:nvSpPr>
        <p:spPr>
          <a:xfrm>
            <a:off x="7988490" y="3421122"/>
            <a:ext cx="3830472" cy="3087805"/>
          </a:xfrm>
          <a:custGeom>
            <a:avLst/>
            <a:gdLst/>
            <a:ahLst/>
            <a:cxnLst/>
            <a:rect l="l" t="t" r="r" b="b"/>
            <a:pathLst>
              <a:path w="5623767" h="3163628" extrusionOk="0">
                <a:moveTo>
                  <a:pt x="0" y="0"/>
                </a:moveTo>
                <a:lnTo>
                  <a:pt x="5623767" y="0"/>
                </a:lnTo>
                <a:lnTo>
                  <a:pt x="5623767" y="3163628"/>
                </a:lnTo>
                <a:lnTo>
                  <a:pt x="0" y="3163628"/>
                </a:lnTo>
                <a:close/>
              </a:path>
            </a:pathLst>
          </a:custGeom>
          <a:blipFill>
            <a:blip r:embed="rId3"/>
            <a:stretch>
              <a:fillRect b="-1000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 name="Rectangle 26"/>
          <p:cNvSpPr/>
          <p:nvPr/>
        </p:nvSpPr>
        <p:spPr>
          <a:xfrm>
            <a:off x="853231" y="2587472"/>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15" name="TextBox 7"/>
          <p:cNvSpPr txBox="1"/>
          <p:nvPr/>
        </p:nvSpPr>
        <p:spPr>
          <a:xfrm>
            <a:off x="683260" y="1625600"/>
            <a:ext cx="3184525" cy="583565"/>
          </a:xfrm>
          <a:prstGeom prst="rect">
            <a:avLst/>
          </a:prstGeom>
          <a:noFill/>
        </p:spPr>
        <p:txBody>
          <a:bodyPr wrap="square" rtlCol="0">
            <a:spAutoFit/>
          </a:bodyPr>
          <a:lstStyle/>
          <a:p>
            <a:r>
              <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Class Diagram</a:t>
            </a:r>
            <a:endParaRPr lang="en-US" altLang="zh-CN" sz="32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Google Shape;86;p19"/>
          <p:cNvSpPr txBox="1"/>
          <p:nvPr/>
        </p:nvSpPr>
        <p:spPr>
          <a:xfrm>
            <a:off x="683506" y="91376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Mô hình lớp</a:t>
            </a:r>
            <a:endParaRPr lang="en-US" sz="2400" b="0"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Rectangle 29"/>
          <p:cNvSpPr/>
          <p:nvPr/>
        </p:nvSpPr>
        <p:spPr>
          <a:xfrm>
            <a:off x="5068510" y="4634382"/>
            <a:ext cx="2009488" cy="86042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Mô hình lớp diễn tả mối quan hệ hoạt động giữa các lớptrong dự án</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8" name="Rectangle 30"/>
          <p:cNvSpPr/>
          <p:nvPr/>
        </p:nvSpPr>
        <p:spPr>
          <a:xfrm>
            <a:off x="5374640" y="4297045"/>
            <a:ext cx="1395730"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9" name="Rectangle 29"/>
          <p:cNvSpPr/>
          <p:nvPr/>
        </p:nvSpPr>
        <p:spPr>
          <a:xfrm>
            <a:off x="9024415" y="1571510"/>
            <a:ext cx="2009488" cy="86042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Giúp các thành viên trong nhìn rõ vấn và hiểu mối liên kết giữa các lớp</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0" name="Rectangle 30"/>
          <p:cNvSpPr/>
          <p:nvPr/>
        </p:nvSpPr>
        <p:spPr>
          <a:xfrm>
            <a:off x="9482885" y="1234325"/>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Lợi ích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74" name="Picture 174"/>
          <p:cNvPicPr>
            <a:picLocks noChangeAspect="1"/>
          </p:cNvPicPr>
          <p:nvPr/>
        </p:nvPicPr>
        <p:blipFill>
          <a:blip r:embed="rId4"/>
          <a:stretch>
            <a:fillRect/>
          </a:stretch>
        </p:blipFill>
        <p:spPr>
          <a:xfrm>
            <a:off x="327660" y="3429635"/>
            <a:ext cx="3829685" cy="3164205"/>
          </a:xfrm>
          <a:prstGeom prst="rect">
            <a:avLst/>
          </a:prstGeom>
          <a:ln w="28575">
            <a:solidFill>
              <a:srgbClr val="71DD41"/>
            </a:solidFill>
          </a:ln>
        </p:spPr>
      </p:pic>
      <p:pic>
        <p:nvPicPr>
          <p:cNvPr id="175" name="Picture 175"/>
          <p:cNvPicPr>
            <a:picLocks noChangeAspect="1"/>
          </p:cNvPicPr>
          <p:nvPr/>
        </p:nvPicPr>
        <p:blipFill>
          <a:blip r:embed="rId5"/>
          <a:stretch>
            <a:fillRect/>
          </a:stretch>
        </p:blipFill>
        <p:spPr>
          <a:xfrm>
            <a:off x="4158615" y="332740"/>
            <a:ext cx="3830320" cy="3087370"/>
          </a:xfrm>
          <a:prstGeom prst="rect">
            <a:avLst/>
          </a:prstGeom>
          <a:ln w="31750">
            <a:solidFill>
              <a:schemeClr val="tx2"/>
            </a:solidFill>
          </a:ln>
        </p:spPr>
      </p:pic>
      <p:pic>
        <p:nvPicPr>
          <p:cNvPr id="177" name="Picture 177"/>
          <p:cNvPicPr>
            <a:picLocks noChangeAspect="1"/>
          </p:cNvPicPr>
          <p:nvPr/>
        </p:nvPicPr>
        <p:blipFill>
          <a:blip r:embed="rId6"/>
          <a:stretch>
            <a:fillRect/>
          </a:stretch>
        </p:blipFill>
        <p:spPr>
          <a:xfrm>
            <a:off x="7988300" y="3429635"/>
            <a:ext cx="3840480" cy="3088640"/>
          </a:xfrm>
          <a:prstGeom prst="rect">
            <a:avLst/>
          </a:prstGeom>
          <a:ln w="31750">
            <a:solidFill>
              <a:srgbClr val="0070C0"/>
            </a:solidFill>
          </a:ln>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22" presetClass="entr" presetSubtype="1" fill="hold" nodeType="afterEffect">
                                  <p:stCondLst>
                                    <p:cond delay="0"/>
                                  </p:stCondLst>
                                  <p:childTnLst>
                                    <p:set>
                                      <p:cBhvr>
                                        <p:cTn id="31" dur="1000" fill="hold">
                                          <p:stCondLst>
                                            <p:cond delay="0"/>
                                          </p:stCondLst>
                                        </p:cTn>
                                        <p:tgtEl>
                                          <p:spTgt spid="175"/>
                                        </p:tgtEl>
                                        <p:attrNameLst>
                                          <p:attrName>style.visibility</p:attrName>
                                        </p:attrNameLst>
                                      </p:cBhvr>
                                      <p:to>
                                        <p:strVal val="visible"/>
                                      </p:to>
                                    </p:set>
                                    <p:animEffect transition="in" filter="wipe(up)">
                                      <p:cBhvr>
                                        <p:cTn id="32" dur="1000"/>
                                        <p:tgtEl>
                                          <p:spTgt spid="175"/>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000" fill="hold">
                                          <p:stCondLst>
                                            <p:cond delay="0"/>
                                          </p:stCondLst>
                                        </p:cTn>
                                        <p:tgtEl>
                                          <p:spTgt spid="177"/>
                                        </p:tgtEl>
                                        <p:attrNameLst>
                                          <p:attrName>style.visibility</p:attrName>
                                        </p:attrNameLst>
                                      </p:cBhvr>
                                      <p:to>
                                        <p:strVal val="visible"/>
                                      </p:to>
                                    </p:set>
                                    <p:animEffect transition="in" filter="wipe(up)">
                                      <p:cBhvr>
                                        <p:cTn id="36" dur="1000"/>
                                        <p:tgtEl>
                                          <p:spTgt spid="177"/>
                                        </p:tgtEl>
                                      </p:cBhvr>
                                    </p:animEffect>
                                  </p:childTnLst>
                                </p:cTn>
                              </p:par>
                              <p:par>
                                <p:cTn id="37" presetID="22" presetClass="entr" presetSubtype="1" fill="hold" nodeType="withEffect">
                                  <p:stCondLst>
                                    <p:cond delay="0"/>
                                  </p:stCondLst>
                                  <p:childTnLst>
                                    <p:set>
                                      <p:cBhvr>
                                        <p:cTn id="38" dur="1000" fill="hold">
                                          <p:stCondLst>
                                            <p:cond delay="0"/>
                                          </p:stCondLst>
                                        </p:cTn>
                                        <p:tgtEl>
                                          <p:spTgt spid="174"/>
                                        </p:tgtEl>
                                        <p:attrNameLst>
                                          <p:attrName>style.visibility</p:attrName>
                                        </p:attrNameLst>
                                      </p:cBhvr>
                                      <p:to>
                                        <p:strVal val="visible"/>
                                      </p:to>
                                    </p:set>
                                    <p:animEffect transition="in" filter="wipe(up)">
                                      <p:cBhvr>
                                        <p:cTn id="39"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s 30"/>
          <p:cNvSpPr/>
          <p:nvPr/>
        </p:nvSpPr>
        <p:spPr>
          <a:xfrm>
            <a:off x="0" y="0"/>
            <a:ext cx="4888230" cy="6927215"/>
          </a:xfrm>
          <a:prstGeom prst="rect">
            <a:avLst/>
          </a:prstGeom>
          <a:solidFill>
            <a:srgbClr val="22405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lgn="ctr"/>
            <a:r>
              <a:rPr lang="en-US" altLang="id-ID" b="1" dirty="0"/>
              <a:t>CONTENT</a:t>
            </a:r>
            <a:endParaRPr lang="en-US" altLang="id-ID" b="1" dirty="0"/>
          </a:p>
        </p:txBody>
      </p:sp>
      <p:sp>
        <p:nvSpPr>
          <p:cNvPr id="5" name="Freeform 4"/>
          <p:cNvSpPr/>
          <p:nvPr/>
        </p:nvSpPr>
        <p:spPr>
          <a:xfrm>
            <a:off x="2369820" y="1560830"/>
            <a:ext cx="5758815" cy="1298575"/>
          </a:xfrm>
          <a:custGeom>
            <a:avLst/>
            <a:gdLst>
              <a:gd name="connsiteX0" fmla="*/ 8947704 w 9430508"/>
              <a:gd name="connsiteY0" fmla="*/ 0 h 999986"/>
              <a:gd name="connsiteX1" fmla="*/ 9430508 w 9430508"/>
              <a:gd name="connsiteY1" fmla="*/ 499994 h 999986"/>
              <a:gd name="connsiteX2" fmla="*/ 8947704 w 9430508"/>
              <a:gd name="connsiteY2" fmla="*/ 999986 h 999986"/>
              <a:gd name="connsiteX3" fmla="*/ 8947704 w 9430508"/>
              <a:gd name="connsiteY3" fmla="*/ 734943 h 999986"/>
              <a:gd name="connsiteX4" fmla="*/ 0 w 9430508"/>
              <a:gd name="connsiteY4" fmla="*/ 734943 h 999986"/>
              <a:gd name="connsiteX5" fmla="*/ 0 w 9430508"/>
              <a:gd name="connsiteY5" fmla="*/ 265043 h 999986"/>
              <a:gd name="connsiteX6" fmla="*/ 8947704 w 94305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08" h="999986">
                <a:moveTo>
                  <a:pt x="8947704" y="0"/>
                </a:moveTo>
                <a:lnTo>
                  <a:pt x="9430508" y="499994"/>
                </a:lnTo>
                <a:lnTo>
                  <a:pt x="8947704" y="999986"/>
                </a:lnTo>
                <a:lnTo>
                  <a:pt x="8947704" y="734943"/>
                </a:lnTo>
                <a:lnTo>
                  <a:pt x="0" y="734943"/>
                </a:lnTo>
                <a:lnTo>
                  <a:pt x="0" y="265043"/>
                </a:lnTo>
                <a:lnTo>
                  <a:pt x="8947704" y="265043"/>
                </a:lnTo>
                <a:close/>
              </a:path>
            </a:pathLst>
          </a:custGeom>
          <a:solidFill>
            <a:schemeClr val="accent1"/>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5814060" y="-38100"/>
            <a:ext cx="1298575" cy="5948680"/>
          </a:xfrm>
          <a:custGeom>
            <a:avLst/>
            <a:gdLst>
              <a:gd name="connsiteX0" fmla="*/ 0 w 999985"/>
              <a:gd name="connsiteY0" fmla="*/ 482805 h 7157209"/>
              <a:gd name="connsiteX1" fmla="*/ 499993 w 999985"/>
              <a:gd name="connsiteY1" fmla="*/ 0 h 7157209"/>
              <a:gd name="connsiteX2" fmla="*/ 999985 w 999985"/>
              <a:gd name="connsiteY2" fmla="*/ 482805 h 7157209"/>
              <a:gd name="connsiteX3" fmla="*/ 734943 w 999985"/>
              <a:gd name="connsiteY3" fmla="*/ 482805 h 7157209"/>
              <a:gd name="connsiteX4" fmla="*/ 734943 w 999985"/>
              <a:gd name="connsiteY4" fmla="*/ 7157209 h 7157209"/>
              <a:gd name="connsiteX5" fmla="*/ 265043 w 999985"/>
              <a:gd name="connsiteY5" fmla="*/ 7157209 h 7157209"/>
              <a:gd name="connsiteX6" fmla="*/ 265043 w 999985"/>
              <a:gd name="connsiteY6" fmla="*/ 482805 h 71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985" h="7157209">
                <a:moveTo>
                  <a:pt x="0" y="482805"/>
                </a:moveTo>
                <a:lnTo>
                  <a:pt x="499993" y="0"/>
                </a:lnTo>
                <a:lnTo>
                  <a:pt x="999985" y="482805"/>
                </a:lnTo>
                <a:lnTo>
                  <a:pt x="734943" y="482805"/>
                </a:lnTo>
                <a:lnTo>
                  <a:pt x="734943" y="7157209"/>
                </a:lnTo>
                <a:lnTo>
                  <a:pt x="265043" y="7157209"/>
                </a:lnTo>
                <a:lnTo>
                  <a:pt x="265043" y="482805"/>
                </a:lnTo>
                <a:close/>
              </a:path>
            </a:pathLst>
          </a:custGeom>
          <a:solidFill>
            <a:schemeClr val="accent2"/>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a:xfrm>
            <a:off x="5781675" y="2980690"/>
            <a:ext cx="4697730" cy="1298575"/>
          </a:xfrm>
          <a:custGeom>
            <a:avLst/>
            <a:gdLst>
              <a:gd name="connsiteX0" fmla="*/ 4528104 w 5010908"/>
              <a:gd name="connsiteY0" fmla="*/ 0 h 999986"/>
              <a:gd name="connsiteX1" fmla="*/ 5010908 w 5010908"/>
              <a:gd name="connsiteY1" fmla="*/ 499994 h 999986"/>
              <a:gd name="connsiteX2" fmla="*/ 4528104 w 5010908"/>
              <a:gd name="connsiteY2" fmla="*/ 999986 h 999986"/>
              <a:gd name="connsiteX3" fmla="*/ 4528104 w 5010908"/>
              <a:gd name="connsiteY3" fmla="*/ 734943 h 999986"/>
              <a:gd name="connsiteX4" fmla="*/ 0 w 5010908"/>
              <a:gd name="connsiteY4" fmla="*/ 734943 h 999986"/>
              <a:gd name="connsiteX5" fmla="*/ 0 w 5010908"/>
              <a:gd name="connsiteY5" fmla="*/ 265043 h 999986"/>
              <a:gd name="connsiteX6" fmla="*/ 4528104 w 5010908"/>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908" h="999986">
                <a:moveTo>
                  <a:pt x="4528104" y="0"/>
                </a:moveTo>
                <a:lnTo>
                  <a:pt x="5010908" y="499994"/>
                </a:lnTo>
                <a:lnTo>
                  <a:pt x="4528104" y="999986"/>
                </a:lnTo>
                <a:lnTo>
                  <a:pt x="4528104" y="734943"/>
                </a:lnTo>
                <a:lnTo>
                  <a:pt x="0" y="734943"/>
                </a:lnTo>
                <a:lnTo>
                  <a:pt x="0" y="265043"/>
                </a:lnTo>
                <a:lnTo>
                  <a:pt x="4528104" y="265043"/>
                </a:lnTo>
                <a:close/>
              </a:path>
            </a:pathLst>
          </a:custGeom>
          <a:solidFill>
            <a:schemeClr val="accent3"/>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p:cNvSpPr/>
          <p:nvPr/>
        </p:nvSpPr>
        <p:spPr>
          <a:xfrm>
            <a:off x="8039735" y="3660140"/>
            <a:ext cx="3444875" cy="1298575"/>
          </a:xfrm>
          <a:custGeom>
            <a:avLst/>
            <a:gdLst>
              <a:gd name="connsiteX0" fmla="*/ 2415768 w 2898572"/>
              <a:gd name="connsiteY0" fmla="*/ 0 h 999986"/>
              <a:gd name="connsiteX1" fmla="*/ 2898572 w 2898572"/>
              <a:gd name="connsiteY1" fmla="*/ 499994 h 999986"/>
              <a:gd name="connsiteX2" fmla="*/ 2415768 w 2898572"/>
              <a:gd name="connsiteY2" fmla="*/ 999986 h 999986"/>
              <a:gd name="connsiteX3" fmla="*/ 2415768 w 2898572"/>
              <a:gd name="connsiteY3" fmla="*/ 734943 h 999986"/>
              <a:gd name="connsiteX4" fmla="*/ 0 w 2898572"/>
              <a:gd name="connsiteY4" fmla="*/ 734943 h 999986"/>
              <a:gd name="connsiteX5" fmla="*/ 0 w 2898572"/>
              <a:gd name="connsiteY5" fmla="*/ 265043 h 999986"/>
              <a:gd name="connsiteX6" fmla="*/ 2415768 w 2898572"/>
              <a:gd name="connsiteY6" fmla="*/ 265043 h 9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572" h="999986">
                <a:moveTo>
                  <a:pt x="2415768" y="0"/>
                </a:moveTo>
                <a:lnTo>
                  <a:pt x="2898572" y="499994"/>
                </a:lnTo>
                <a:lnTo>
                  <a:pt x="2415768" y="999986"/>
                </a:lnTo>
                <a:lnTo>
                  <a:pt x="2415768" y="734943"/>
                </a:lnTo>
                <a:lnTo>
                  <a:pt x="0" y="734943"/>
                </a:lnTo>
                <a:lnTo>
                  <a:pt x="0" y="265043"/>
                </a:lnTo>
                <a:lnTo>
                  <a:pt x="2415768" y="265043"/>
                </a:lnTo>
                <a:close/>
              </a:path>
            </a:pathLst>
          </a:custGeom>
          <a:solidFill>
            <a:schemeClr val="accent4"/>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p:cNvGrpSpPr/>
          <p:nvPr/>
        </p:nvGrpSpPr>
        <p:grpSpPr>
          <a:xfrm>
            <a:off x="5905875" y="3393762"/>
            <a:ext cx="475240" cy="452244"/>
            <a:chOff x="6719888" y="887413"/>
            <a:chExt cx="492125" cy="468312"/>
          </a:xfrm>
          <a:solidFill>
            <a:schemeClr val="bg1"/>
          </a:solidFill>
        </p:grpSpPr>
        <p:sp>
          <p:nvSpPr>
            <p:cNvPr id="10"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6" name="Freeform 22"/>
          <p:cNvSpPr>
            <a:spLocks noEditPoints="1"/>
          </p:cNvSpPr>
          <p:nvPr/>
        </p:nvSpPr>
        <p:spPr bwMode="auto">
          <a:xfrm>
            <a:off x="3638239" y="2725963"/>
            <a:ext cx="387402" cy="38977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17" name="Freeform 16"/>
          <p:cNvSpPr>
            <a:spLocks noEditPoints="1"/>
          </p:cNvSpPr>
          <p:nvPr/>
        </p:nvSpPr>
        <p:spPr bwMode="auto">
          <a:xfrm rot="2700000">
            <a:off x="2622615" y="2047027"/>
            <a:ext cx="249506" cy="459506"/>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18" name="Group 17"/>
          <p:cNvGrpSpPr/>
          <p:nvPr/>
        </p:nvGrpSpPr>
        <p:grpSpPr>
          <a:xfrm rot="2700000">
            <a:off x="8261171" y="4012612"/>
            <a:ext cx="316524" cy="551595"/>
            <a:chOff x="4732338" y="4783138"/>
            <a:chExt cx="703263" cy="1225550"/>
          </a:xfrm>
          <a:solidFill>
            <a:schemeClr val="bg1"/>
          </a:solidFill>
        </p:grpSpPr>
        <p:sp>
          <p:nvSpPr>
            <p:cNvPr id="19"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6" name="TextBox 23"/>
          <p:cNvSpPr txBox="1"/>
          <p:nvPr/>
        </p:nvSpPr>
        <p:spPr>
          <a:xfrm>
            <a:off x="3089275" y="2026285"/>
            <a:ext cx="258381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GIỚI THIỆU DỰ ÁN</a:t>
            </a:r>
            <a:endParaRPr lang="en-US" altLang="id-ID" b="1" dirty="0">
              <a:solidFill>
                <a:schemeClr val="bg1"/>
              </a:solidFill>
              <a:latin typeface="+mj-lt"/>
            </a:endParaRPr>
          </a:p>
        </p:txBody>
      </p:sp>
      <p:sp>
        <p:nvSpPr>
          <p:cNvPr id="27" name="TextBox 23"/>
          <p:cNvSpPr txBox="1"/>
          <p:nvPr/>
        </p:nvSpPr>
        <p:spPr>
          <a:xfrm>
            <a:off x="4180840" y="2726055"/>
            <a:ext cx="4362450"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PHÂN TÍCH YÊU CẦU CỦA KHÁCH HÀNG</a:t>
            </a:r>
            <a:endParaRPr lang="en-US" altLang="id-ID" b="1" dirty="0">
              <a:solidFill>
                <a:schemeClr val="bg1"/>
              </a:solidFill>
              <a:latin typeface="+mj-lt"/>
            </a:endParaRPr>
          </a:p>
        </p:txBody>
      </p:sp>
      <p:sp>
        <p:nvSpPr>
          <p:cNvPr id="28" name="TextBox 23"/>
          <p:cNvSpPr txBox="1"/>
          <p:nvPr/>
        </p:nvSpPr>
        <p:spPr>
          <a:xfrm>
            <a:off x="6405245" y="3402965"/>
            <a:ext cx="2827655"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THIẾT KẾ ỨNG DỤNG</a:t>
            </a:r>
            <a:endParaRPr lang="en-US" altLang="id-ID" b="1" dirty="0">
              <a:solidFill>
                <a:schemeClr val="bg1"/>
              </a:solidFill>
              <a:latin typeface="+mj-lt"/>
            </a:endParaRPr>
          </a:p>
        </p:txBody>
      </p:sp>
      <p:sp>
        <p:nvSpPr>
          <p:cNvPr id="29" name="TextBox 23"/>
          <p:cNvSpPr txBox="1"/>
          <p:nvPr/>
        </p:nvSpPr>
        <p:spPr>
          <a:xfrm>
            <a:off x="8726065" y="4124793"/>
            <a:ext cx="2087563" cy="36830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b="1" dirty="0">
                <a:solidFill>
                  <a:schemeClr val="bg1"/>
                </a:solidFill>
                <a:latin typeface="+mj-lt"/>
              </a:rPr>
              <a:t>THỰC HIỆN DỰ ÁN</a:t>
            </a:r>
            <a:endParaRPr lang="en-US" altLang="id-ID" b="1" dirty="0">
              <a:solidFill>
                <a:schemeClr val="bg1"/>
              </a:solidFill>
              <a:latin typeface="+mj-lt"/>
            </a:endParaRPr>
          </a:p>
        </p:txBody>
      </p:sp>
      <p:sp>
        <p:nvSpPr>
          <p:cNvPr id="48" name="Rectangle 47"/>
          <p:cNvSpPr/>
          <p:nvPr/>
        </p:nvSpPr>
        <p:spPr>
          <a:xfrm>
            <a:off x="1503363" y="4797854"/>
            <a:ext cx="3678237" cy="645160"/>
          </a:xfrm>
          <a:prstGeom prst="rect">
            <a:avLst/>
          </a:prstGeom>
        </p:spPr>
        <p:txBody>
          <a:bodyPr wrap="square">
            <a:spAutoFit/>
          </a:bodyPr>
          <a:lstStyle/>
          <a:p>
            <a:pPr algn="just"/>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pic>
        <p:nvPicPr>
          <p:cNvPr id="32" name="Content Placeholder 31" descr="tải xuống"/>
          <p:cNvPicPr>
            <a:picLocks noGrp="1" noChangeAspect="1"/>
          </p:cNvPicPr>
          <p:nvPr>
            <p:ph idx="1"/>
          </p:nvPr>
        </p:nvPicPr>
        <p:blipFill>
          <a:blip r:embed="rId1"/>
          <a:stretch>
            <a:fillRect/>
          </a:stretch>
        </p:blipFill>
        <p:spPr>
          <a:xfrm>
            <a:off x="736600" y="3645535"/>
            <a:ext cx="4815840"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ver dir="d"/>
      </p:transition>
    </mc:Choice>
    <mc:Fallback>
      <p:transition spd="med">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right)">
                                      <p:cBhvr>
                                        <p:cTn id="8" dur="750"/>
                                        <p:tgtEl>
                                          <p:spTgt spid="5"/>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ppt_x</p:attrName>
                                        </p:attrNameLst>
                                      </p:cBhvr>
                                      <p:tavLst>
                                        <p:tav tm="0">
                                          <p:val>
                                            <p:strVal val="#ppt_x-#ppt_w*1.125000"/>
                                          </p:val>
                                        </p:tav>
                                        <p:tav tm="100000">
                                          <p:val>
                                            <p:strVal val="#ppt_x"/>
                                          </p:val>
                                        </p:tav>
                                      </p:tavLst>
                                    </p:anim>
                                    <p:animEffect transition="in" filter="wipe(right)">
                                      <p:cBhvr>
                                        <p:cTn id="12" dur="750"/>
                                        <p:tgtEl>
                                          <p:spTgt spid="6"/>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p:tgtEl>
                                          <p:spTgt spid="7"/>
                                        </p:tgtEl>
                                        <p:attrNameLst>
                                          <p:attrName>ppt_x</p:attrName>
                                        </p:attrNameLst>
                                      </p:cBhvr>
                                      <p:tavLst>
                                        <p:tav tm="0">
                                          <p:val>
                                            <p:strVal val="#ppt_x-#ppt_w*1.125000"/>
                                          </p:val>
                                        </p:tav>
                                        <p:tav tm="100000">
                                          <p:val>
                                            <p:strVal val="#ppt_x"/>
                                          </p:val>
                                        </p:tav>
                                      </p:tavLst>
                                    </p:anim>
                                    <p:animEffect transition="in" filter="wipe(right)">
                                      <p:cBhvr>
                                        <p:cTn id="16" dur="750"/>
                                        <p:tgtEl>
                                          <p:spTgt spid="7"/>
                                        </p:tgtEl>
                                      </p:cBhvr>
                                    </p:animEffect>
                                  </p:childTnLst>
                                </p:cTn>
                              </p:par>
                              <p:par>
                                <p:cTn id="17" presetID="12" presetClass="entr" presetSubtype="8"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p:tgtEl>
                                          <p:spTgt spid="8"/>
                                        </p:tgtEl>
                                        <p:attrNameLst>
                                          <p:attrName>ppt_x</p:attrName>
                                        </p:attrNameLst>
                                      </p:cBhvr>
                                      <p:tavLst>
                                        <p:tav tm="0">
                                          <p:val>
                                            <p:strVal val="#ppt_x-#ppt_w*1.125000"/>
                                          </p:val>
                                        </p:tav>
                                        <p:tav tm="100000">
                                          <p:val>
                                            <p:strVal val="#ppt_x"/>
                                          </p:val>
                                        </p:tav>
                                      </p:tavLst>
                                    </p:anim>
                                    <p:animEffect transition="in" filter="wipe(right)">
                                      <p:cBhvr>
                                        <p:cTn id="20" dur="75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16" grpId="0" bldLvl="0" animBg="1"/>
      <p:bldP spid="17" grpId="0" bldLvl="0" animBg="1"/>
      <p:bldP spid="26" grpId="0"/>
      <p:bldP spid="27" grpId="0"/>
      <p:bldP spid="28" grpId="0"/>
      <p:bldP spid="29"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6835775"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s 8"/>
          <p:cNvSpPr/>
          <p:nvPr/>
        </p:nvSpPr>
        <p:spPr>
          <a:xfrm>
            <a:off x="1021188" y="1414663"/>
            <a:ext cx="4739532" cy="996612"/>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ClinicDao</a:t>
            </a:r>
            <a:endParaRPr lang="en-US" sz="3200" b="1" dirty="0"/>
          </a:p>
          <a:p>
            <a:pPr algn="ctr"/>
            <a:endParaRPr lang="en-US" sz="3200" dirty="0"/>
          </a:p>
        </p:txBody>
      </p:sp>
      <p:pic>
        <p:nvPicPr>
          <p:cNvPr id="10" name="Picture 9"/>
          <p:cNvPicPr>
            <a:picLocks noChangeAspect="1"/>
          </p:cNvPicPr>
          <p:nvPr/>
        </p:nvPicPr>
        <p:blipFill>
          <a:blip r:embed="rId1"/>
          <a:stretch>
            <a:fillRect/>
          </a:stretch>
        </p:blipFill>
        <p:spPr>
          <a:xfrm>
            <a:off x="7271385" y="1003300"/>
            <a:ext cx="4598670" cy="4850765"/>
          </a:xfrm>
          <a:prstGeom prst="rect">
            <a:avLst/>
          </a:prstGeom>
        </p:spPr>
      </p:pic>
      <p:sp>
        <p:nvSpPr>
          <p:cNvPr id="11" name="Rectangle 10"/>
          <p:cNvSpPr/>
          <p:nvPr/>
        </p:nvSpPr>
        <p:spPr>
          <a:xfrm>
            <a:off x="452120" y="2750523"/>
            <a:ext cx="6096000" cy="2246769"/>
          </a:xfrm>
          <a:prstGeom prst="rect">
            <a:avLst/>
          </a:prstGeom>
        </p:spPr>
        <p:txBody>
          <a:bodyPr>
            <a:spAutoFit/>
          </a:bodyPr>
          <a:lstStyle/>
          <a:p>
            <a:r>
              <a:rPr lang="en-US" sz="2800" dirty="0" err="1">
                <a:latin typeface="Times New Roman" panose="02020603050405020304" charset="0"/>
                <a:ea typeface="Calibri" panose="020F0502020204030204" pitchFamily="34" charset="0"/>
              </a:rPr>
              <a:t>ClinicDAO</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là</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lớp</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trừu</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tượng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tổng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quát</a:t>
            </a:r>
            <a:r>
              <a:rPr lang="en-US" sz="2800" dirty="0">
                <a:latin typeface="Times New Roman" panose="02020603050405020304" charset="0"/>
                <a:ea typeface="Calibri" panose="020F0502020204030204" pitchFamily="34" charset="0"/>
              </a:rPr>
              <a:t> (Generic) </a:t>
            </a:r>
            <a:r>
              <a:rPr lang="en-US" sz="2800" dirty="0" err="1">
                <a:latin typeface="Times New Roman" panose="02020603050405020304" charset="0"/>
                <a:ea typeface="Calibri" panose="020F0502020204030204" pitchFamily="34" charset="0"/>
              </a:rPr>
              <a:t>đặc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tả</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những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hành</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động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truy</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xuất</a:t>
            </a:r>
            <a:r>
              <a:rPr lang="en-US" sz="2800" dirty="0">
                <a:latin typeface="Times New Roman" panose="02020603050405020304" charset="0"/>
                <a:ea typeface="Calibri" panose="020F0502020204030204" pitchFamily="34" charset="0"/>
              </a:rPr>
              <a:t> CSDL </a:t>
            </a:r>
            <a:r>
              <a:rPr lang="en-US" sz="2800" dirty="0" err="1">
                <a:latin typeface="Times New Roman" panose="02020603050405020304" charset="0"/>
                <a:ea typeface="Calibri" panose="020F0502020204030204" pitchFamily="34" charset="0"/>
              </a:rPr>
              <a:t>cơ</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bản</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nhất</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mà</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một</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lớp</a:t>
            </a:r>
            <a:r>
              <a:rPr lang="en-US" sz="2800" dirty="0">
                <a:latin typeface="Times New Roman" panose="02020603050405020304" charset="0"/>
                <a:ea typeface="Calibri" panose="020F0502020204030204" pitchFamily="34" charset="0"/>
              </a:rPr>
              <a:t> DAO </a:t>
            </a:r>
            <a:r>
              <a:rPr lang="en-US" sz="2800" dirty="0" err="1">
                <a:latin typeface="Times New Roman" panose="02020603050405020304" charset="0"/>
                <a:ea typeface="Calibri" panose="020F0502020204030204" pitchFamily="34" charset="0"/>
              </a:rPr>
              <a:t>cụ</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thể</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phải</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có</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Các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phương</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thức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thực</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hiện</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truy</a:t>
            </a:r>
            <a:r>
              <a:rPr lang="en-US" sz="2800" dirty="0">
                <a:latin typeface="Times New Roman" panose="02020603050405020304" charset="0"/>
                <a:ea typeface="Calibri" panose="020F0502020204030204" pitchFamily="34" charset="0"/>
              </a:rPr>
              <a:t> </a:t>
            </a:r>
            <a:r>
              <a:rPr lang="en-US" sz="2800" dirty="0" err="1">
                <a:latin typeface="Times New Roman" panose="02020603050405020304" charset="0"/>
                <a:ea typeface="Calibri" panose="020F0502020204030204" pitchFamily="34" charset="0"/>
              </a:rPr>
              <a:t>xuất</a:t>
            </a:r>
            <a:r>
              <a:rPr lang="en-US" sz="2800" dirty="0">
                <a:latin typeface="Times New Roman" panose="02020603050405020304" charset="0"/>
                <a:ea typeface="Calibri" panose="020F0502020204030204" pitchFamily="34" charset="0"/>
              </a:rPr>
              <a:t> CSDL</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50">
        <p:cover dir="d"/>
      </p:transition>
    </mc:Choice>
    <mc:Fallback>
      <p:transition spd="med">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0" y="0"/>
            <a:ext cx="720090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s 8"/>
          <p:cNvSpPr/>
          <p:nvPr/>
        </p:nvSpPr>
        <p:spPr>
          <a:xfrm>
            <a:off x="821055" y="1465580"/>
            <a:ext cx="5774690" cy="144208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lvl="3" algn="ctr">
              <a:lnSpc>
                <a:spcPct val="130000"/>
              </a:lnSpc>
            </a:pP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a:t>NhanVien</a:t>
            </a:r>
            <a:r>
              <a:rPr lang="en-US" sz="3200" dirty="0"/>
              <a:t> </a:t>
            </a:r>
            <a:r>
              <a:rPr lang="en-US" sz="3200" dirty="0" err="1"/>
              <a:t>và</a:t>
            </a:r>
            <a:r>
              <a:rPr lang="en-US" sz="3200" dirty="0"/>
              <a:t> </a:t>
            </a:r>
            <a:r>
              <a:rPr lang="en-US" sz="3200" dirty="0" err="1"/>
              <a:t>NhanVienDAO</a:t>
            </a:r>
            <a:endParaRPr lang="en-US" sz="3200" b="1" dirty="0"/>
          </a:p>
          <a:p>
            <a:pPr algn="ctr"/>
            <a:endParaRPr lang="en-US" sz="3200" dirty="0"/>
          </a:p>
        </p:txBody>
      </p:sp>
      <p:sp>
        <p:nvSpPr>
          <p:cNvPr id="6" name="Rectangle 5"/>
          <p:cNvSpPr/>
          <p:nvPr/>
        </p:nvSpPr>
        <p:spPr>
          <a:xfrm>
            <a:off x="821055" y="3268048"/>
            <a:ext cx="6096000" cy="1814830"/>
          </a:xfrm>
          <a:prstGeom prst="rect">
            <a:avLst/>
          </a:prstGeom>
        </p:spPr>
        <p:txBody>
          <a:bodyPr wrap="square">
            <a:spAutoFit/>
          </a:bodyPr>
          <a:lstStyle/>
          <a:p>
            <a:r>
              <a:rPr lang="en-US" sz="2800" dirty="0" err="1" smtClean="0"/>
              <a:t>Nhân</a:t>
            </a:r>
            <a:r>
              <a:rPr lang="en-US" sz="2800" dirty="0" smtClean="0"/>
              <a:t> </a:t>
            </a:r>
            <a:r>
              <a:rPr lang="en-US" sz="2800" dirty="0" err="1" smtClean="0"/>
              <a:t>viên:Mô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nhân</a:t>
            </a:r>
            <a:r>
              <a:rPr lang="en-US" sz="2800" dirty="0" smtClean="0"/>
              <a:t> </a:t>
            </a:r>
            <a:r>
              <a:rPr lang="en-US" sz="2800" dirty="0" err="1" smtClean="0"/>
              <a:t>viên</a:t>
            </a:r>
            <a:endParaRPr lang="en-US" sz="2800" dirty="0" smtClean="0"/>
          </a:p>
          <a:p>
            <a:r>
              <a:rPr lang="en-US" sz="2800" dirty="0" err="1" smtClean="0"/>
              <a:t>Nhan</a:t>
            </a:r>
            <a:r>
              <a:rPr lang="en-US" sz="2800" dirty="0" smtClean="0"/>
              <a:t> </a:t>
            </a:r>
            <a:r>
              <a:rPr lang="en-US" sz="2800" dirty="0" err="1" smtClean="0"/>
              <a:t>viên</a:t>
            </a:r>
            <a:r>
              <a:rPr lang="en-US" sz="2800" dirty="0" smtClean="0"/>
              <a:t> </a:t>
            </a:r>
            <a:r>
              <a:rPr lang="en-US" sz="2800" dirty="0" err="1" smtClean="0"/>
              <a:t>DAO:</a:t>
            </a:r>
            <a:r>
              <a:rPr lang="en-US" sz="2800" dirty="0" err="1"/>
              <a:t>động</a:t>
            </a:r>
            <a:r>
              <a:rPr lang="en-US" sz="2800" dirty="0"/>
              <a:t> </a:t>
            </a:r>
            <a:r>
              <a:rPr lang="en-US" sz="2800" dirty="0" err="1"/>
              <a:t>truy</a:t>
            </a:r>
            <a:r>
              <a:rPr lang="en-US" sz="2800" dirty="0"/>
              <a:t> </a:t>
            </a:r>
            <a:r>
              <a:rPr lang="en-US" sz="2800" dirty="0" err="1"/>
              <a:t>xuất</a:t>
            </a:r>
            <a:r>
              <a:rPr lang="en-US" sz="2800" dirty="0"/>
              <a:t> CSDL </a:t>
            </a:r>
            <a:r>
              <a:rPr lang="en-US" sz="2800" dirty="0" err="1"/>
              <a:t>với</a:t>
            </a:r>
            <a:r>
              <a:rPr lang="en-US" sz="2800" dirty="0"/>
              <a:t> </a:t>
            </a:r>
            <a:r>
              <a:rPr lang="en-US" sz="2800" dirty="0" err="1"/>
              <a:t>bảng</a:t>
            </a:r>
            <a:r>
              <a:rPr lang="en-US" sz="2800" dirty="0"/>
              <a:t> </a:t>
            </a:r>
            <a:r>
              <a:rPr lang="en-US" sz="2800" dirty="0" err="1"/>
              <a:t>NhanVien</a:t>
            </a:r>
            <a:endParaRPr lang="en-US" sz="2800" dirty="0"/>
          </a:p>
          <a:p>
            <a:endParaRPr lang="en-US" sz="2800" dirty="0"/>
          </a:p>
        </p:txBody>
      </p:sp>
      <p:pic>
        <p:nvPicPr>
          <p:cNvPr id="8" name="Picture 7"/>
          <p:cNvPicPr/>
          <p:nvPr/>
        </p:nvPicPr>
        <p:blipFill>
          <a:blip r:embed="rId1"/>
          <a:stretch>
            <a:fillRect/>
          </a:stretch>
        </p:blipFill>
        <p:spPr>
          <a:xfrm>
            <a:off x="7444105" y="826135"/>
            <a:ext cx="4291330" cy="4936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2"/>
          <p:cNvSpPr/>
          <p:nvPr/>
        </p:nvSpPr>
        <p:spPr>
          <a:xfrm>
            <a:off x="0" y="0"/>
            <a:ext cx="7738110"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s 8"/>
          <p:cNvSpPr/>
          <p:nvPr/>
        </p:nvSpPr>
        <p:spPr>
          <a:xfrm>
            <a:off x="621665" y="1951990"/>
            <a:ext cx="6954520" cy="1148715"/>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lnSpc>
                <a:spcPct val="220000"/>
              </a:lnSpc>
            </a:pP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bệnh</a:t>
            </a:r>
            <a:r>
              <a:rPr lang="en-US" sz="3200" dirty="0" smtClean="0"/>
              <a:t> </a:t>
            </a:r>
            <a:r>
              <a:rPr lang="en-US" sz="3200" dirty="0" err="1" smtClean="0"/>
              <a:t>án</a:t>
            </a:r>
            <a:r>
              <a:rPr lang="en-US" sz="3200" dirty="0" smtClean="0"/>
              <a:t> </a:t>
            </a:r>
            <a:r>
              <a:rPr lang="en-US" sz="3200" dirty="0" err="1" smtClean="0"/>
              <a:t>và</a:t>
            </a:r>
            <a:r>
              <a:rPr lang="en-US" sz="3200" dirty="0" smtClean="0"/>
              <a:t> </a:t>
            </a:r>
            <a:r>
              <a:rPr lang="en-US" sz="3200" dirty="0" err="1" smtClean="0"/>
              <a:t>Bệnh</a:t>
            </a:r>
            <a:r>
              <a:rPr lang="en-US" sz="3200" dirty="0" smtClean="0"/>
              <a:t> </a:t>
            </a:r>
            <a:r>
              <a:rPr lang="en-US" sz="3200" dirty="0" err="1" smtClean="0"/>
              <a:t>án</a:t>
            </a:r>
            <a:r>
              <a:rPr lang="en-US" sz="3200" dirty="0" smtClean="0"/>
              <a:t> DAO</a:t>
            </a:r>
            <a:endParaRPr lang="en-US" sz="3200" b="1" dirty="0"/>
          </a:p>
          <a:p>
            <a:pPr algn="ctr"/>
            <a:endParaRPr lang="en-US" sz="3200" dirty="0"/>
          </a:p>
        </p:txBody>
      </p:sp>
      <p:sp>
        <p:nvSpPr>
          <p:cNvPr id="10" name="Rectangle 9"/>
          <p:cNvSpPr/>
          <p:nvPr/>
        </p:nvSpPr>
        <p:spPr>
          <a:xfrm>
            <a:off x="735965" y="3470613"/>
            <a:ext cx="6096000" cy="1384995"/>
          </a:xfrm>
          <a:prstGeom prst="rect">
            <a:avLst/>
          </a:prstGeom>
        </p:spPr>
        <p:txBody>
          <a:bodyPr>
            <a:spAutoFit/>
          </a:bodyPr>
          <a:lstStyle/>
          <a:p>
            <a:r>
              <a:rPr lang="en-US" sz="2800" dirty="0" err="1" smtClean="0"/>
              <a:t>Bệnh</a:t>
            </a:r>
            <a:r>
              <a:rPr lang="en-US" sz="2800" dirty="0" smtClean="0"/>
              <a:t> </a:t>
            </a:r>
            <a:r>
              <a:rPr lang="en-US" sz="2800" dirty="0" err="1" smtClean="0"/>
              <a:t>án:Mô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bệnh</a:t>
            </a:r>
            <a:r>
              <a:rPr lang="en-US" sz="2800" dirty="0" smtClean="0"/>
              <a:t> </a:t>
            </a:r>
            <a:r>
              <a:rPr lang="en-US" sz="2800" dirty="0" err="1" smtClean="0"/>
              <a:t>án</a:t>
            </a:r>
            <a:endParaRPr lang="en-US" sz="2800" dirty="0" smtClean="0"/>
          </a:p>
          <a:p>
            <a:r>
              <a:rPr lang="en-US" sz="2800" dirty="0" err="1" smtClean="0"/>
              <a:t>Bệnh</a:t>
            </a:r>
            <a:r>
              <a:rPr lang="en-US" sz="2800" dirty="0" smtClean="0"/>
              <a:t> </a:t>
            </a:r>
            <a:r>
              <a:rPr lang="en-US" sz="2800" dirty="0" err="1" smtClean="0"/>
              <a:t>án</a:t>
            </a:r>
            <a:r>
              <a:rPr lang="en-US" sz="2800" dirty="0" smtClean="0"/>
              <a:t> </a:t>
            </a:r>
            <a:r>
              <a:rPr lang="en-US" sz="2800" dirty="0" err="1" smtClean="0"/>
              <a:t>DAO:Cụ</a:t>
            </a:r>
            <a:r>
              <a:rPr lang="en-US" sz="2800" dirty="0" smtClean="0"/>
              <a:t> </a:t>
            </a:r>
            <a:r>
              <a:rPr lang="en-US" sz="2800" dirty="0" err="1" smtClean="0"/>
              <a:t>thể</a:t>
            </a:r>
            <a:r>
              <a:rPr lang="en-US" sz="2800" dirty="0" smtClean="0"/>
              <a:t> </a:t>
            </a:r>
            <a:r>
              <a:rPr lang="en-US" sz="2800" dirty="0" err="1" smtClean="0"/>
              <a:t>hóa</a:t>
            </a:r>
            <a:r>
              <a:rPr lang="en-US" sz="2800" dirty="0" smtClean="0"/>
              <a:t> </a:t>
            </a:r>
            <a:r>
              <a:rPr lang="en-US" sz="2800" dirty="0" err="1" smtClean="0"/>
              <a:t>các</a:t>
            </a:r>
            <a:r>
              <a:rPr lang="en-US" sz="2800" dirty="0" smtClean="0"/>
              <a:t> </a:t>
            </a:r>
            <a:r>
              <a:rPr lang="en-US" sz="2800" dirty="0" err="1" smtClean="0"/>
              <a:t>hoạt</a:t>
            </a:r>
            <a:r>
              <a:rPr lang="en-US" sz="2800" dirty="0" smtClean="0"/>
              <a:t> </a:t>
            </a:r>
            <a:r>
              <a:rPr lang="en-US" sz="2800" dirty="0" err="1" smtClean="0"/>
              <a:t>động</a:t>
            </a:r>
            <a:r>
              <a:rPr lang="en-US" sz="2800" dirty="0" smtClean="0"/>
              <a:t>  </a:t>
            </a:r>
            <a:r>
              <a:rPr lang="en-US" sz="2800" dirty="0" err="1" smtClean="0"/>
              <a:t>truy</a:t>
            </a:r>
            <a:r>
              <a:rPr lang="en-US" sz="2800" dirty="0" smtClean="0"/>
              <a:t> </a:t>
            </a:r>
            <a:r>
              <a:rPr lang="en-US" sz="2800" dirty="0" err="1" smtClean="0"/>
              <a:t>suất</a:t>
            </a:r>
            <a:r>
              <a:rPr lang="en-US" sz="2800" dirty="0" smtClean="0"/>
              <a:t> CSDL </a:t>
            </a:r>
            <a:r>
              <a:rPr lang="en-US" sz="2800" dirty="0" err="1" smtClean="0"/>
              <a:t>với</a:t>
            </a:r>
            <a:r>
              <a:rPr lang="en-US" sz="2800" dirty="0" smtClean="0"/>
              <a:t> </a:t>
            </a:r>
            <a:r>
              <a:rPr lang="en-US" sz="2800" dirty="0" err="1" smtClean="0"/>
              <a:t>bảng</a:t>
            </a:r>
            <a:r>
              <a:rPr lang="en-US" sz="2800" dirty="0" smtClean="0"/>
              <a:t> </a:t>
            </a:r>
            <a:r>
              <a:rPr lang="en-US" sz="2800" dirty="0" err="1" smtClean="0"/>
              <a:t>bệnh</a:t>
            </a:r>
            <a:r>
              <a:rPr lang="en-US" sz="2800" dirty="0" smtClean="0"/>
              <a:t> </a:t>
            </a:r>
            <a:r>
              <a:rPr lang="en-US" sz="2800" dirty="0" err="1" smtClean="0"/>
              <a:t>án</a:t>
            </a:r>
            <a:endParaRPr lang="en-US" sz="2800" dirty="0"/>
          </a:p>
        </p:txBody>
      </p:sp>
      <p:pic>
        <p:nvPicPr>
          <p:cNvPr id="13" name="Picture 12"/>
          <p:cNvPicPr/>
          <p:nvPr/>
        </p:nvPicPr>
        <p:blipFill>
          <a:blip r:embed="rId1"/>
          <a:stretch>
            <a:fillRect/>
          </a:stretch>
        </p:blipFill>
        <p:spPr>
          <a:xfrm>
            <a:off x="8062595" y="1226820"/>
            <a:ext cx="3723640" cy="4637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2"/>
          <p:cNvSpPr/>
          <p:nvPr/>
        </p:nvSpPr>
        <p:spPr>
          <a:xfrm>
            <a:off x="0" y="0"/>
            <a:ext cx="7210425" cy="6858000"/>
          </a:xfrm>
          <a:prstGeom prst="rect">
            <a:avLst/>
          </a:prstGeom>
          <a:solidFill>
            <a:srgbClr val="224053">
              <a:alpha val="7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s 8"/>
          <p:cNvSpPr/>
          <p:nvPr/>
        </p:nvSpPr>
        <p:spPr>
          <a:xfrm>
            <a:off x="1385678" y="1728988"/>
            <a:ext cx="4739532" cy="1473834"/>
          </a:xfrm>
          <a:prstGeom prst="rect">
            <a:avLst/>
          </a:prstGeom>
          <a:solidFill>
            <a:srgbClr val="224053">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r>
              <a:rPr lang="en-US" sz="3200" dirty="0" err="1" smtClean="0"/>
              <a:t>Lớp</a:t>
            </a:r>
            <a:r>
              <a:rPr lang="en-US" sz="3200" dirty="0" smtClean="0"/>
              <a:t> </a:t>
            </a:r>
            <a:r>
              <a:rPr lang="en-US" sz="3200" dirty="0" err="1" smtClean="0"/>
              <a:t>đối</a:t>
            </a:r>
            <a:r>
              <a:rPr lang="en-US" sz="3200" dirty="0" smtClean="0"/>
              <a:t> </a:t>
            </a:r>
            <a:r>
              <a:rPr lang="en-US" sz="3200" dirty="0" err="1" smtClean="0"/>
              <a:t>tượng</a:t>
            </a:r>
            <a:r>
              <a:rPr lang="en-US" sz="3200" dirty="0" smtClean="0"/>
              <a:t> </a:t>
            </a:r>
            <a:r>
              <a:rPr lang="en-US" sz="3200" dirty="0" err="1" smtClean="0"/>
              <a:t>bệnh</a:t>
            </a:r>
            <a:r>
              <a:rPr lang="en-US" sz="3200" dirty="0" smtClean="0"/>
              <a:t> </a:t>
            </a:r>
            <a:r>
              <a:rPr lang="en-US" sz="3200" dirty="0" err="1" smtClean="0"/>
              <a:t>nhân</a:t>
            </a:r>
            <a:r>
              <a:rPr lang="en-US" sz="3200" dirty="0" smtClean="0"/>
              <a:t> </a:t>
            </a:r>
            <a:r>
              <a:rPr lang="en-US" sz="3200" dirty="0" err="1" smtClean="0"/>
              <a:t>và</a:t>
            </a:r>
            <a:r>
              <a:rPr lang="en-US" sz="3200" dirty="0" smtClean="0"/>
              <a:t> </a:t>
            </a:r>
            <a:r>
              <a:rPr lang="en-US" sz="3200" dirty="0" err="1" smtClean="0"/>
              <a:t>bệnh</a:t>
            </a:r>
            <a:r>
              <a:rPr lang="en-US" sz="3200" dirty="0" smtClean="0"/>
              <a:t> </a:t>
            </a:r>
            <a:r>
              <a:rPr lang="en-US" sz="3200" dirty="0" err="1" smtClean="0"/>
              <a:t>nhân</a:t>
            </a:r>
            <a:r>
              <a:rPr lang="en-US" sz="3200" dirty="0" smtClean="0"/>
              <a:t> DAO</a:t>
            </a:r>
            <a:endParaRPr lang="en-US" sz="3200" b="1" dirty="0"/>
          </a:p>
          <a:p>
            <a:pPr algn="ctr"/>
            <a:endParaRPr lang="en-US" sz="3200" dirty="0"/>
          </a:p>
        </p:txBody>
      </p:sp>
      <p:sp>
        <p:nvSpPr>
          <p:cNvPr id="10" name="Rectangle 9"/>
          <p:cNvSpPr/>
          <p:nvPr/>
        </p:nvSpPr>
        <p:spPr>
          <a:xfrm>
            <a:off x="634365" y="3521413"/>
            <a:ext cx="6096000" cy="1384995"/>
          </a:xfrm>
          <a:prstGeom prst="rect">
            <a:avLst/>
          </a:prstGeom>
        </p:spPr>
        <p:txBody>
          <a:bodyPr>
            <a:spAutoFit/>
          </a:bodyPr>
          <a:lstStyle/>
          <a:p>
            <a:r>
              <a:rPr lang="en-US" sz="2800" dirty="0" err="1" smtClean="0"/>
              <a:t>Nhân</a:t>
            </a:r>
            <a:r>
              <a:rPr lang="en-US" sz="2800" dirty="0" smtClean="0"/>
              <a:t> </a:t>
            </a:r>
            <a:r>
              <a:rPr lang="en-US" sz="2800" dirty="0" err="1" smtClean="0"/>
              <a:t>viên:Mô</a:t>
            </a:r>
            <a:r>
              <a:rPr lang="en-US" sz="2800" dirty="0" smtClean="0"/>
              <a:t> </a:t>
            </a:r>
            <a:r>
              <a:rPr lang="en-US" sz="2800" dirty="0" err="1" smtClean="0"/>
              <a:t>tả</a:t>
            </a:r>
            <a:r>
              <a:rPr lang="en-US" sz="2800" dirty="0" smtClean="0"/>
              <a:t> </a:t>
            </a:r>
            <a:r>
              <a:rPr lang="en-US" sz="2800" dirty="0" err="1" smtClean="0"/>
              <a:t>dữ</a:t>
            </a:r>
            <a:r>
              <a:rPr lang="en-US" sz="2800" dirty="0" smtClean="0"/>
              <a:t> </a:t>
            </a:r>
            <a:r>
              <a:rPr lang="en-US" sz="2800" dirty="0" err="1" smtClean="0"/>
              <a:t>liệu</a:t>
            </a:r>
            <a:r>
              <a:rPr lang="en-US" sz="2800" dirty="0" smtClean="0"/>
              <a:t> </a:t>
            </a:r>
            <a:r>
              <a:rPr lang="en-US" sz="2800" dirty="0" err="1" smtClean="0"/>
              <a:t>bệnh</a:t>
            </a:r>
            <a:r>
              <a:rPr lang="en-US" sz="2800" dirty="0" smtClean="0"/>
              <a:t> </a:t>
            </a:r>
            <a:r>
              <a:rPr lang="en-US" sz="2800" dirty="0" err="1" smtClean="0"/>
              <a:t>nhân</a:t>
            </a:r>
            <a:endParaRPr lang="en-US" sz="2800" dirty="0" smtClean="0"/>
          </a:p>
          <a:p>
            <a:r>
              <a:rPr lang="en-US" sz="2800" dirty="0" err="1" smtClean="0"/>
              <a:t>Nhan</a:t>
            </a:r>
            <a:r>
              <a:rPr lang="en-US" sz="2800" dirty="0" smtClean="0"/>
              <a:t> </a:t>
            </a:r>
            <a:r>
              <a:rPr lang="en-US" sz="2800" dirty="0" err="1" smtClean="0"/>
              <a:t>viên</a:t>
            </a:r>
            <a:r>
              <a:rPr lang="en-US" sz="2800" dirty="0" smtClean="0"/>
              <a:t> </a:t>
            </a:r>
            <a:r>
              <a:rPr lang="en-US" sz="2800" dirty="0" err="1" smtClean="0"/>
              <a:t>DAO:</a:t>
            </a:r>
            <a:r>
              <a:rPr lang="en-US" sz="2800" dirty="0" err="1"/>
              <a:t>động</a:t>
            </a:r>
            <a:r>
              <a:rPr lang="en-US" sz="2800" dirty="0"/>
              <a:t> </a:t>
            </a:r>
            <a:r>
              <a:rPr lang="en-US" sz="2800" dirty="0" err="1"/>
              <a:t>truy</a:t>
            </a:r>
            <a:r>
              <a:rPr lang="en-US" sz="2800" dirty="0"/>
              <a:t> </a:t>
            </a:r>
            <a:r>
              <a:rPr lang="en-US" sz="2800" dirty="0" err="1"/>
              <a:t>xuất</a:t>
            </a:r>
            <a:r>
              <a:rPr lang="en-US" sz="2800" dirty="0"/>
              <a:t> CSDL </a:t>
            </a:r>
            <a:r>
              <a:rPr lang="en-US" sz="2800" dirty="0" err="1"/>
              <a:t>với</a:t>
            </a:r>
            <a:r>
              <a:rPr lang="en-US" sz="2800" dirty="0"/>
              <a:t> </a:t>
            </a:r>
            <a:r>
              <a:rPr lang="en-US" sz="2800" dirty="0" err="1"/>
              <a:t>bảng</a:t>
            </a:r>
            <a:r>
              <a:rPr lang="en-US" sz="2800" dirty="0"/>
              <a:t> </a:t>
            </a:r>
            <a:r>
              <a:rPr lang="en-US" sz="2800" dirty="0" err="1" smtClean="0"/>
              <a:t>bệnh</a:t>
            </a:r>
            <a:r>
              <a:rPr lang="en-US" sz="2800" dirty="0" smtClean="0"/>
              <a:t> </a:t>
            </a:r>
            <a:r>
              <a:rPr lang="en-US" sz="2800" dirty="0" err="1" smtClean="0"/>
              <a:t>nhân</a:t>
            </a:r>
            <a:endParaRPr lang="en-US" sz="2800" dirty="0"/>
          </a:p>
        </p:txBody>
      </p:sp>
      <p:pic>
        <p:nvPicPr>
          <p:cNvPr id="11" name="Picture 10"/>
          <p:cNvPicPr/>
          <p:nvPr/>
        </p:nvPicPr>
        <p:blipFill>
          <a:blip r:embed="rId1"/>
          <a:stretch>
            <a:fillRect/>
          </a:stretch>
        </p:blipFill>
        <p:spPr>
          <a:xfrm>
            <a:off x="7383780" y="881380"/>
            <a:ext cx="4625975" cy="4880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2"/>
          <p:cNvSpPr/>
          <p:nvPr/>
        </p:nvSpPr>
        <p:spPr>
          <a:xfrm>
            <a:off x="0" y="0"/>
            <a:ext cx="12192000" cy="6858000"/>
          </a:xfrm>
          <a:prstGeom prst="rect">
            <a:avLst/>
          </a:prstGeom>
          <a:solidFill>
            <a:srgbClr val="224053"/>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8"/>
          <p:cNvSpPr/>
          <p:nvPr/>
        </p:nvSpPr>
        <p:spPr>
          <a:xfrm>
            <a:off x="547370" y="475615"/>
            <a:ext cx="10891520" cy="951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lvl="3" algn="ctr"/>
            <a:r>
              <a:rPr lang="en-US" sz="3600" dirty="0" err="1" smtClean="0"/>
              <a:t>Những</a:t>
            </a:r>
            <a:r>
              <a:rPr lang="en-US" sz="3600" dirty="0" smtClean="0"/>
              <a:t> </a:t>
            </a:r>
            <a:r>
              <a:rPr lang="en-US" sz="3600" dirty="0" err="1" smtClean="0"/>
              <a:t>thư</a:t>
            </a:r>
            <a:r>
              <a:rPr lang="en-US" sz="3600" dirty="0" smtClean="0"/>
              <a:t> </a:t>
            </a:r>
            <a:r>
              <a:rPr lang="en-US" sz="3600" dirty="0" err="1" smtClean="0"/>
              <a:t>viện</a:t>
            </a:r>
            <a:r>
              <a:rPr lang="en-US" sz="3600" dirty="0" smtClean="0"/>
              <a:t> </a:t>
            </a:r>
            <a:r>
              <a:rPr lang="en-US" sz="3600" dirty="0" err="1" smtClean="0"/>
              <a:t>hổ</a:t>
            </a:r>
            <a:r>
              <a:rPr lang="en-US" sz="3600" dirty="0" smtClean="0"/>
              <a:t> </a:t>
            </a:r>
            <a:r>
              <a:rPr lang="en-US" sz="3600" dirty="0" err="1" smtClean="0"/>
              <a:t>trợ</a:t>
            </a:r>
            <a:r>
              <a:rPr lang="en-US" sz="3600" dirty="0" smtClean="0"/>
              <a:t> </a:t>
            </a:r>
            <a:r>
              <a:rPr lang="en-US" sz="3600" dirty="0" err="1" smtClean="0"/>
              <a:t>cho</a:t>
            </a:r>
            <a:r>
              <a:rPr lang="en-US" sz="3600" dirty="0" smtClean="0"/>
              <a:t> </a:t>
            </a:r>
            <a:r>
              <a:rPr lang="en-US" sz="3600" dirty="0" err="1" smtClean="0"/>
              <a:t>dự</a:t>
            </a:r>
            <a:r>
              <a:rPr lang="en-US" sz="3600" dirty="0" smtClean="0"/>
              <a:t> </a:t>
            </a:r>
            <a:r>
              <a:rPr lang="en-US" sz="3600" dirty="0" err="1" smtClean="0"/>
              <a:t>án</a:t>
            </a:r>
            <a:endParaRPr lang="en-US" sz="3600" b="1" dirty="0"/>
          </a:p>
          <a:p>
            <a:pPr marL="0" lvl="3" algn="ctr"/>
            <a:endParaRPr lang="en-US" sz="3600" dirty="0"/>
          </a:p>
        </p:txBody>
      </p:sp>
      <p:sp>
        <p:nvSpPr>
          <p:cNvPr id="10" name="Rounded Rectangle 9"/>
          <p:cNvSpPr/>
          <p:nvPr/>
        </p:nvSpPr>
        <p:spPr>
          <a:xfrm>
            <a:off x="633046" y="1672042"/>
            <a:ext cx="10609385" cy="44653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3600" b="1" cap="small" dirty="0" err="1" smtClean="0"/>
              <a:t>Ximage:</a:t>
            </a:r>
            <a:r>
              <a:rPr lang="en-US" sz="3600" dirty="0" err="1" smtClean="0"/>
              <a:t>XImage</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sử</a:t>
            </a:r>
            <a:r>
              <a:rPr lang="en-US" sz="3600" dirty="0"/>
              <a:t> </a:t>
            </a:r>
            <a:r>
              <a:rPr lang="en-US" sz="3600" dirty="0" err="1"/>
              <a:t>lý</a:t>
            </a:r>
            <a:r>
              <a:rPr lang="en-US" sz="3600" dirty="0"/>
              <a:t> </a:t>
            </a:r>
            <a:r>
              <a:rPr lang="en-US" sz="3600" dirty="0" err="1" smtClean="0"/>
              <a:t>hình</a:t>
            </a:r>
            <a:endParaRPr lang="en-US" sz="3600" dirty="0" smtClean="0"/>
          </a:p>
          <a:p>
            <a:pPr marL="0" lvl="2" algn="just"/>
            <a:r>
              <a:rPr lang="en-US" sz="3600" b="1" cap="small" dirty="0" err="1" smtClean="0"/>
              <a:t>Xdate:</a:t>
            </a:r>
            <a:r>
              <a:rPr lang="en-US" sz="3600" dirty="0" err="1" smtClean="0"/>
              <a:t>XDate</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chuyển</a:t>
            </a:r>
            <a:r>
              <a:rPr lang="en-US" sz="3600" dirty="0"/>
              <a:t> </a:t>
            </a:r>
            <a:r>
              <a:rPr lang="en-US" sz="3600" dirty="0" err="1"/>
              <a:t>đôỉ</a:t>
            </a:r>
            <a:r>
              <a:rPr lang="en-US" sz="3600" dirty="0"/>
              <a:t> Date </a:t>
            </a:r>
            <a:r>
              <a:rPr lang="en-US" sz="3600" dirty="0">
                <a:sym typeface="Wingdings" panose="05000000000000000000" pitchFamily="2" charset="2"/>
              </a:rPr>
              <a:t></a:t>
            </a:r>
            <a:r>
              <a:rPr lang="en-US" sz="3600" dirty="0"/>
              <a:t> String</a:t>
            </a:r>
            <a:endParaRPr lang="en-US" sz="3600" dirty="0" smtClean="0"/>
          </a:p>
          <a:p>
            <a:pPr algn="just"/>
            <a:r>
              <a:rPr lang="en-US" sz="3600" dirty="0" smtClean="0"/>
              <a:t> </a:t>
            </a:r>
            <a:r>
              <a:rPr lang="en-US" sz="3600" b="1" cap="small" dirty="0" err="1" smtClean="0"/>
              <a:t>MsgBox</a:t>
            </a:r>
            <a:r>
              <a:rPr lang="en-US" sz="3600" dirty="0" err="1" smtClean="0"/>
              <a:t>:MsgBox</a:t>
            </a:r>
            <a:r>
              <a:rPr lang="en-US" sz="3600" dirty="0" smtClean="0"/>
              <a:t> </a:t>
            </a:r>
            <a:r>
              <a:rPr lang="en-US" sz="3600" dirty="0" err="1"/>
              <a:t>là</a:t>
            </a:r>
            <a:r>
              <a:rPr lang="en-US" sz="3600" dirty="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các</a:t>
            </a:r>
            <a:r>
              <a:rPr lang="en-US" sz="3600" dirty="0"/>
              <a:t> </a:t>
            </a:r>
            <a:r>
              <a:rPr lang="en-US" sz="3600" dirty="0" err="1"/>
              <a:t>hộp</a:t>
            </a:r>
            <a:r>
              <a:rPr lang="en-US" sz="3600" dirty="0"/>
              <a:t> </a:t>
            </a:r>
            <a:r>
              <a:rPr lang="en-US" sz="3600" dirty="0" err="1"/>
              <a:t>thoại</a:t>
            </a:r>
            <a:r>
              <a:rPr lang="en-US" sz="3600" dirty="0"/>
              <a:t> </a:t>
            </a:r>
            <a:r>
              <a:rPr lang="en-US" sz="3600" dirty="0" err="1"/>
              <a:t>thông</a:t>
            </a:r>
            <a:r>
              <a:rPr lang="en-US" sz="3600" dirty="0"/>
              <a:t> </a:t>
            </a:r>
            <a:r>
              <a:rPr lang="en-US" sz="3600" dirty="0" err="1" smtClean="0"/>
              <a:t>báo</a:t>
            </a:r>
            <a:endParaRPr lang="en-US" sz="3600" dirty="0" smtClean="0"/>
          </a:p>
          <a:p>
            <a:pPr marL="0" lvl="2" algn="just"/>
            <a:r>
              <a:rPr lang="en-US" sz="3600" b="1" cap="small" dirty="0" err="1" smtClean="0"/>
              <a:t>Auth</a:t>
            </a:r>
            <a:r>
              <a:rPr lang="en-US" sz="3600" dirty="0" err="1"/>
              <a:t>:</a:t>
            </a:r>
            <a:r>
              <a:rPr lang="en-US" sz="3600" dirty="0" err="1" smtClean="0"/>
              <a:t>là</a:t>
            </a:r>
            <a:r>
              <a:rPr lang="en-US" sz="3600" dirty="0" smtClean="0"/>
              <a:t> </a:t>
            </a:r>
            <a:r>
              <a:rPr lang="en-US" sz="3600" dirty="0" err="1"/>
              <a:t>lớp</a:t>
            </a:r>
            <a:r>
              <a:rPr lang="en-US" sz="3600" dirty="0"/>
              <a:t> </a:t>
            </a:r>
            <a:r>
              <a:rPr lang="en-US" sz="3600" dirty="0" err="1"/>
              <a:t>tiện</a:t>
            </a:r>
            <a:r>
              <a:rPr lang="en-US" sz="3600" dirty="0"/>
              <a:t> </a:t>
            </a:r>
            <a:r>
              <a:rPr lang="en-US" sz="3600" dirty="0" err="1"/>
              <a:t>ích</a:t>
            </a:r>
            <a:r>
              <a:rPr lang="en-US" sz="3600" dirty="0"/>
              <a:t> </a:t>
            </a:r>
            <a:r>
              <a:rPr lang="en-US" sz="3600" dirty="0" err="1"/>
              <a:t>hỗ</a:t>
            </a:r>
            <a:r>
              <a:rPr lang="en-US" sz="3600" dirty="0"/>
              <a:t> </a:t>
            </a:r>
            <a:r>
              <a:rPr lang="en-US" sz="3600" dirty="0" err="1"/>
              <a:t>trợ</a:t>
            </a:r>
            <a:r>
              <a:rPr lang="en-US" sz="3600" dirty="0"/>
              <a:t> </a:t>
            </a:r>
            <a:r>
              <a:rPr lang="en-US" sz="3600" dirty="0" err="1"/>
              <a:t>quản</a:t>
            </a:r>
            <a:r>
              <a:rPr lang="en-US" sz="3600" dirty="0"/>
              <a:t> </a:t>
            </a:r>
            <a:r>
              <a:rPr lang="en-US" sz="3600" dirty="0" err="1"/>
              <a:t>lý</a:t>
            </a:r>
            <a:r>
              <a:rPr lang="en-US" sz="3600" dirty="0"/>
              <a:t> </a:t>
            </a:r>
            <a:r>
              <a:rPr lang="en-US" sz="3600" dirty="0" err="1"/>
              <a:t>thông</a:t>
            </a:r>
            <a:r>
              <a:rPr lang="en-US" sz="3600" dirty="0"/>
              <a:t> tin </a:t>
            </a:r>
            <a:r>
              <a:rPr lang="en-US" sz="3600" dirty="0" err="1"/>
              <a:t>đăng</a:t>
            </a:r>
            <a:r>
              <a:rPr lang="en-US" sz="3600" dirty="0"/>
              <a:t> </a:t>
            </a:r>
            <a:r>
              <a:rPr lang="en-US" sz="3600" dirty="0" err="1"/>
              <a:t>nhập</a:t>
            </a:r>
            <a:r>
              <a:rPr lang="en-US" sz="3600" dirty="0"/>
              <a:t> </a:t>
            </a:r>
            <a:endParaRPr lang="en-US" sz="3600" b="1" cap="small" dirty="0"/>
          </a:p>
          <a:p>
            <a:pPr algn="just"/>
            <a:endParaRPr lang="en-US" sz="3600" dirty="0"/>
          </a:p>
        </p:txBody>
      </p:sp>
      <p:cxnSp>
        <p:nvCxnSpPr>
          <p:cNvPr id="2" name="Straight Connector 1"/>
          <p:cNvCxnSpPr/>
          <p:nvPr/>
        </p:nvCxnSpPr>
        <p:spPr>
          <a:xfrm flipV="1">
            <a:off x="4516120" y="1396365"/>
            <a:ext cx="3159760" cy="30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稻壳儿春秋广告/盗版必究        原创来源：http://chn.docer.com/works?userid=199329941#!/work_time"/>
          <p:cNvSpPr/>
          <p:nvPr/>
        </p:nvSpPr>
        <p:spPr>
          <a:xfrm>
            <a:off x="75056" y="1"/>
            <a:ext cx="1387398" cy="693699"/>
          </a:xfrm>
          <a:custGeom>
            <a:avLst/>
            <a:gdLst>
              <a:gd name="connsiteX0" fmla="*/ 0 w 1387398"/>
              <a:gd name="connsiteY0" fmla="*/ 0 h 693699"/>
              <a:gd name="connsiteX1" fmla="*/ 1387398 w 1387398"/>
              <a:gd name="connsiteY1" fmla="*/ 0 h 693699"/>
              <a:gd name="connsiteX2" fmla="*/ 1334326 w 1387398"/>
              <a:gd name="connsiteY2" fmla="*/ 128128 h 693699"/>
              <a:gd name="connsiteX3" fmla="*/ 821827 w 1387398"/>
              <a:gd name="connsiteY3" fmla="*/ 640627 h 693699"/>
              <a:gd name="connsiteX4" fmla="*/ 565571 w 1387398"/>
              <a:gd name="connsiteY4" fmla="*/ 640627 h 693699"/>
              <a:gd name="connsiteX5" fmla="*/ 53072 w 1387398"/>
              <a:gd name="connsiteY5" fmla="*/ 128128 h 693699"/>
              <a:gd name="connsiteX6" fmla="*/ 0 w 1387398"/>
              <a:gd name="connsiteY6" fmla="*/ 0 h 6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7398" h="693699">
                <a:moveTo>
                  <a:pt x="0" y="0"/>
                </a:moveTo>
                <a:lnTo>
                  <a:pt x="1387398" y="0"/>
                </a:lnTo>
                <a:cubicBezTo>
                  <a:pt x="1387398" y="46373"/>
                  <a:pt x="1369708" y="92747"/>
                  <a:pt x="1334326" y="128128"/>
                </a:cubicBezTo>
                <a:lnTo>
                  <a:pt x="821827" y="640627"/>
                </a:lnTo>
                <a:cubicBezTo>
                  <a:pt x="751064" y="711390"/>
                  <a:pt x="636334" y="711390"/>
                  <a:pt x="565571" y="640627"/>
                </a:cubicBezTo>
                <a:lnTo>
                  <a:pt x="53072" y="128128"/>
                </a:lnTo>
                <a:cubicBezTo>
                  <a:pt x="17691" y="92747"/>
                  <a:pt x="0" y="46373"/>
                  <a:pt x="0" y="0"/>
                </a:cubicBezTo>
                <a:close/>
              </a:path>
            </a:pathLst>
          </a:cu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7" name="稻壳儿春秋广告/盗版必究        原创来源：http://chn.docer.com/works?userid=199329941#!/work_time"/>
          <p:cNvSpPr/>
          <p:nvPr/>
        </p:nvSpPr>
        <p:spPr>
          <a:xfrm>
            <a:off x="973258" y="0"/>
            <a:ext cx="838222" cy="419110"/>
          </a:xfrm>
          <a:custGeom>
            <a:avLst/>
            <a:gdLst>
              <a:gd name="connsiteX0" fmla="*/ 0 w 838222"/>
              <a:gd name="connsiteY0" fmla="*/ 0 h 419110"/>
              <a:gd name="connsiteX1" fmla="*/ 838222 w 838222"/>
              <a:gd name="connsiteY1" fmla="*/ 0 h 419110"/>
              <a:gd name="connsiteX2" fmla="*/ 806157 w 838222"/>
              <a:gd name="connsiteY2" fmla="*/ 77411 h 419110"/>
              <a:gd name="connsiteX3" fmla="*/ 496522 w 838222"/>
              <a:gd name="connsiteY3" fmla="*/ 387046 h 419110"/>
              <a:gd name="connsiteX4" fmla="*/ 341700 w 838222"/>
              <a:gd name="connsiteY4" fmla="*/ 387046 h 419110"/>
              <a:gd name="connsiteX5" fmla="*/ 32065 w 838222"/>
              <a:gd name="connsiteY5" fmla="*/ 77411 h 419110"/>
              <a:gd name="connsiteX6" fmla="*/ 0 w 838222"/>
              <a:gd name="connsiteY6" fmla="*/ 0 h 4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2" h="419110">
                <a:moveTo>
                  <a:pt x="0" y="0"/>
                </a:moveTo>
                <a:lnTo>
                  <a:pt x="838222" y="0"/>
                </a:lnTo>
                <a:cubicBezTo>
                  <a:pt x="838222" y="28017"/>
                  <a:pt x="827534" y="56035"/>
                  <a:pt x="806157" y="77411"/>
                </a:cubicBezTo>
                <a:lnTo>
                  <a:pt x="496522" y="387046"/>
                </a:lnTo>
                <a:cubicBezTo>
                  <a:pt x="453769" y="429799"/>
                  <a:pt x="384453" y="429799"/>
                  <a:pt x="341700" y="387046"/>
                </a:cubicBezTo>
                <a:lnTo>
                  <a:pt x="32065" y="77411"/>
                </a:lnTo>
                <a:cubicBezTo>
                  <a:pt x="10689" y="56035"/>
                  <a:pt x="0" y="28017"/>
                  <a:pt x="0" y="0"/>
                </a:cubicBezTo>
                <a:close/>
              </a:path>
            </a:pathLst>
          </a:cu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1" name="稻壳儿春秋广告/盗版必究        原创来源：http://chn.docer.com/works?userid=199329941#!/work_time"/>
          <p:cNvSpPr/>
          <p:nvPr/>
        </p:nvSpPr>
        <p:spPr>
          <a:xfrm>
            <a:off x="10606842" y="6001428"/>
            <a:ext cx="1585158" cy="856572"/>
          </a:xfrm>
          <a:custGeom>
            <a:avLst/>
            <a:gdLst>
              <a:gd name="connsiteX0" fmla="*/ 982227 w 1585158"/>
              <a:gd name="connsiteY0" fmla="*/ 1 h 856572"/>
              <a:gd name="connsiteX1" fmla="*/ 1196736 w 1585158"/>
              <a:gd name="connsiteY1" fmla="*/ 88853 h 856572"/>
              <a:gd name="connsiteX2" fmla="*/ 1585158 w 1585158"/>
              <a:gd name="connsiteY2" fmla="*/ 477276 h 856572"/>
              <a:gd name="connsiteX3" fmla="*/ 1585158 w 1585158"/>
              <a:gd name="connsiteY3" fmla="*/ 856572 h 856572"/>
              <a:gd name="connsiteX4" fmla="*/ 0 w 1585158"/>
              <a:gd name="connsiteY4" fmla="*/ 856572 h 856572"/>
              <a:gd name="connsiteX5" fmla="*/ 767718 w 1585158"/>
              <a:gd name="connsiteY5" fmla="*/ 88853 h 856572"/>
              <a:gd name="connsiteX6" fmla="*/ 982227 w 1585158"/>
              <a:gd name="connsiteY6" fmla="*/ 1 h 85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158" h="856572">
                <a:moveTo>
                  <a:pt x="982227" y="1"/>
                </a:moveTo>
                <a:cubicBezTo>
                  <a:pt x="1059864" y="0"/>
                  <a:pt x="1137501" y="29618"/>
                  <a:pt x="1196736" y="88853"/>
                </a:cubicBezTo>
                <a:lnTo>
                  <a:pt x="1585158" y="477276"/>
                </a:lnTo>
                <a:lnTo>
                  <a:pt x="1585158" y="856572"/>
                </a:lnTo>
                <a:lnTo>
                  <a:pt x="0" y="856572"/>
                </a:lnTo>
                <a:lnTo>
                  <a:pt x="767718" y="88853"/>
                </a:lnTo>
                <a:cubicBezTo>
                  <a:pt x="826953" y="29618"/>
                  <a:pt x="904590" y="0"/>
                  <a:pt x="982227" y="1"/>
                </a:cubicBezTo>
                <a:close/>
              </a:path>
            </a:pathLst>
          </a:cu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5" name="稻壳儿春秋广告/盗版必究        原创来源：http://chn.docer.com/works?userid=199329941#!/work_time"/>
          <p:cNvSpPr/>
          <p:nvPr/>
        </p:nvSpPr>
        <p:spPr>
          <a:xfrm>
            <a:off x="10848444" y="6419271"/>
            <a:ext cx="1101953" cy="438729"/>
          </a:xfrm>
          <a:custGeom>
            <a:avLst/>
            <a:gdLst>
              <a:gd name="connsiteX0" fmla="*/ 550977 w 1101953"/>
              <a:gd name="connsiteY0" fmla="*/ 0 h 438729"/>
              <a:gd name="connsiteX1" fmla="*/ 742595 w 1101953"/>
              <a:gd name="connsiteY1" fmla="*/ 79371 h 438729"/>
              <a:gd name="connsiteX2" fmla="*/ 1101953 w 1101953"/>
              <a:gd name="connsiteY2" fmla="*/ 438729 h 438729"/>
              <a:gd name="connsiteX3" fmla="*/ 0 w 1101953"/>
              <a:gd name="connsiteY3" fmla="*/ 438729 h 438729"/>
              <a:gd name="connsiteX4" fmla="*/ 359358 w 1101953"/>
              <a:gd name="connsiteY4" fmla="*/ 79371 h 438729"/>
              <a:gd name="connsiteX5" fmla="*/ 550977 w 1101953"/>
              <a:gd name="connsiteY5" fmla="*/ 0 h 43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53" h="438729">
                <a:moveTo>
                  <a:pt x="550977" y="0"/>
                </a:moveTo>
                <a:cubicBezTo>
                  <a:pt x="620329" y="0"/>
                  <a:pt x="689681" y="26457"/>
                  <a:pt x="742595" y="79371"/>
                </a:cubicBezTo>
                <a:lnTo>
                  <a:pt x="1101953" y="438729"/>
                </a:lnTo>
                <a:lnTo>
                  <a:pt x="0" y="438729"/>
                </a:lnTo>
                <a:lnTo>
                  <a:pt x="359358" y="79371"/>
                </a:lnTo>
                <a:cubicBezTo>
                  <a:pt x="412272" y="26457"/>
                  <a:pt x="481624" y="0"/>
                  <a:pt x="550977" y="0"/>
                </a:cubicBezTo>
                <a:close/>
              </a:path>
            </a:pathLst>
          </a:cu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5" name="稻壳儿春秋广告/盗版必究        原创来源：http://chn.docer.com/works?userid=199329941#!/work_time"/>
          <p:cNvSpPr txBox="1"/>
          <p:nvPr/>
        </p:nvSpPr>
        <p:spPr>
          <a:xfrm>
            <a:off x="4399281" y="392370"/>
            <a:ext cx="3393438" cy="583565"/>
          </a:xfrm>
          <a:prstGeom prst="rect">
            <a:avLst/>
          </a:prstGeom>
          <a:noFill/>
        </p:spPr>
        <p:txBody>
          <a:bodyPr wrap="square" rtlCol="0">
            <a:spAutoFit/>
          </a:bodyPr>
          <a:lstStyle/>
          <a:p>
            <a:pPr algn="ctr"/>
            <a:r>
              <a:rPr lang="en-US" altLang="zh-CN" sz="32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4.4  LỚP ENTITY</a:t>
            </a:r>
            <a:endParaRPr lang="en-US" altLang="zh-CN" sz="32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8" name="稻壳儿春秋广告/盗版必究        原创来源：http://chn.docer.com/works?userid=199329941#!/work_time"/>
          <p:cNvSpPr/>
          <p:nvPr/>
        </p:nvSpPr>
        <p:spPr>
          <a:xfrm>
            <a:off x="4369302" y="1684695"/>
            <a:ext cx="3453395" cy="3948241"/>
          </a:xfrm>
          <a:prstGeom prst="rect">
            <a:avLst/>
          </a:prstGeom>
          <a:solidFill>
            <a:srgbClr val="F676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29230"/>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txBox="1"/>
          <p:nvPr/>
        </p:nvSpPr>
        <p:spPr>
          <a:xfrm>
            <a:off x="5074022" y="3535689"/>
            <a:ext cx="2043954" cy="583565"/>
          </a:xfrm>
          <a:prstGeom prst="rect">
            <a:avLst/>
          </a:prstGeom>
          <a:noFill/>
        </p:spPr>
        <p:txBody>
          <a:bodyPr wrap="square" rtlCol="0">
            <a:spAutoFit/>
          </a:bodyPr>
          <a:lstStyle/>
          <a:p>
            <a:pPr algn="ctr"/>
            <a:r>
              <a:rPr lang="en-US" altLang="zh-CN" sz="32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ENTITY</a:t>
            </a:r>
            <a:endParaRPr lang="en-US" altLang="zh-CN" sz="320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1" name="稻壳儿春秋广告/盗版必究        原创来源：http://chn.docer.com/works?userid=199329941#!/work_time"/>
          <p:cNvSpPr txBox="1"/>
          <p:nvPr/>
        </p:nvSpPr>
        <p:spPr>
          <a:xfrm>
            <a:off x="4561838" y="3981856"/>
            <a:ext cx="3068322" cy="575945"/>
          </a:xfrm>
          <a:prstGeom prst="rect">
            <a:avLst/>
          </a:prstGeom>
          <a:noFill/>
        </p:spPr>
        <p:txBody>
          <a:bodyPr wrap="square" rtlCol="0">
            <a:spAutoFit/>
          </a:bodyPr>
          <a:lstStyle/>
          <a:p>
            <a:pPr algn="ctr">
              <a:lnSpc>
                <a:spcPct val="150000"/>
              </a:lnSpc>
            </a:pPr>
            <a:r>
              <a:rPr lang="en-US" altLang="zh-CN"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Là các lớp thể hiện các thực thể tham gia vào dự án </a:t>
            </a:r>
            <a:endParaRPr lang="zh-CN" altLang="en-US" sz="1050" dirty="0">
              <a:solidFill>
                <a:schemeClr val="bg1"/>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2" name="稻壳儿春秋广告/盗版必究        原创来源：http://chn.docer.com/works?userid=199329941#!/work_time"/>
          <p:cNvSpPr/>
          <p:nvPr/>
        </p:nvSpPr>
        <p:spPr bwMode="auto">
          <a:xfrm flipH="1">
            <a:off x="5519097" y="2164080"/>
            <a:ext cx="1153806" cy="1175996"/>
          </a:xfrm>
          <a:prstGeom prst="ellipse">
            <a:avLst/>
          </a:prstGeom>
          <a:solidFill>
            <a:schemeClr val="bg1"/>
          </a:solidFill>
          <a:ln>
            <a:noFill/>
          </a:ln>
        </p:spPr>
        <p:txBody>
          <a:bodyPr vert="horz" wrap="square" lIns="91440" tIns="45720" rIns="91440" bIns="45720" numCol="1" anchor="t" anchorCtr="0" compatLnSpc="1"/>
          <a:lstStyle/>
          <a:p>
            <a:endParaRPr lang="en-US" sz="200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pic>
        <p:nvPicPr>
          <p:cNvPr id="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6070" b="6070"/>
          <a:stretch>
            <a:fillRect/>
          </a:stretch>
        </p:blipFill>
        <p:spPr>
          <a:xfrm>
            <a:off x="736600" y="2951480"/>
            <a:ext cx="3126105" cy="1751965"/>
          </a:xfrm>
        </p:spPr>
      </p:pic>
      <p:pic>
        <p:nvPicPr>
          <p:cNvPr id="17" name="稻壳儿春秋广告/盗版必究        原创来源：http://chn.docer.com/works?userid=199329941#!/work_time"/>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070" b="6070"/>
          <a:stretch>
            <a:fillRect/>
          </a:stretch>
        </p:blipFill>
        <p:spPr>
          <a:xfrm>
            <a:off x="8333740" y="2951480"/>
            <a:ext cx="3126740" cy="1677670"/>
          </a:xfrm>
        </p:spPr>
      </p:pic>
      <p:sp>
        <p:nvSpPr>
          <p:cNvPr id="20" name="稻壳儿春秋广告/盗版必究        原创来源：http://chn.docer.com/works?userid=199329941#!/work_time"/>
          <p:cNvSpPr/>
          <p:nvPr/>
        </p:nvSpPr>
        <p:spPr>
          <a:xfrm>
            <a:off x="5896290" y="2552368"/>
            <a:ext cx="399421" cy="399421"/>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5400"/>
                  <a:pt x="1350" y="5400"/>
                  <a:pt x="1350" y="5400"/>
                </a:cubicBezTo>
                <a:cubicBezTo>
                  <a:pt x="20250" y="5400"/>
                  <a:pt x="20250" y="5400"/>
                  <a:pt x="20250" y="5400"/>
                </a:cubicBezTo>
                <a:cubicBezTo>
                  <a:pt x="20250" y="2700"/>
                  <a:pt x="20250" y="2700"/>
                  <a:pt x="20250" y="2700"/>
                </a:cubicBezTo>
                <a:close/>
                <a:moveTo>
                  <a:pt x="20250" y="6750"/>
                </a:moveTo>
                <a:cubicBezTo>
                  <a:pt x="1350" y="6750"/>
                  <a:pt x="1350" y="6750"/>
                  <a:pt x="1350" y="675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6750"/>
                  <a:pt x="20250" y="6750"/>
                  <a:pt x="20250" y="6750"/>
                </a:cubicBezTo>
                <a:close/>
                <a:moveTo>
                  <a:pt x="3375" y="2700"/>
                </a:moveTo>
                <a:cubicBezTo>
                  <a:pt x="3713" y="2700"/>
                  <a:pt x="4050" y="3038"/>
                  <a:pt x="4050" y="3375"/>
                </a:cubicBezTo>
                <a:cubicBezTo>
                  <a:pt x="4050" y="3713"/>
                  <a:pt x="3713" y="4050"/>
                  <a:pt x="3375" y="4050"/>
                </a:cubicBezTo>
                <a:cubicBezTo>
                  <a:pt x="3038" y="4050"/>
                  <a:pt x="2700" y="3713"/>
                  <a:pt x="2700" y="3375"/>
                </a:cubicBezTo>
                <a:cubicBezTo>
                  <a:pt x="2700" y="3038"/>
                  <a:pt x="3038" y="2700"/>
                  <a:pt x="3375" y="2700"/>
                </a:cubicBezTo>
                <a:close/>
                <a:moveTo>
                  <a:pt x="6075" y="2700"/>
                </a:moveTo>
                <a:cubicBezTo>
                  <a:pt x="6412" y="2700"/>
                  <a:pt x="6750" y="3038"/>
                  <a:pt x="6750" y="3375"/>
                </a:cubicBezTo>
                <a:cubicBezTo>
                  <a:pt x="6750" y="3713"/>
                  <a:pt x="6412" y="4050"/>
                  <a:pt x="6075" y="4050"/>
                </a:cubicBezTo>
                <a:cubicBezTo>
                  <a:pt x="5738" y="4050"/>
                  <a:pt x="5400" y="3713"/>
                  <a:pt x="5400" y="3375"/>
                </a:cubicBezTo>
                <a:cubicBezTo>
                  <a:pt x="5400" y="3038"/>
                  <a:pt x="5738" y="2700"/>
                  <a:pt x="6075" y="2700"/>
                </a:cubicBezTo>
                <a:close/>
                <a:moveTo>
                  <a:pt x="8775" y="2700"/>
                </a:moveTo>
                <a:cubicBezTo>
                  <a:pt x="9113" y="2700"/>
                  <a:pt x="9450" y="3038"/>
                  <a:pt x="9450" y="3375"/>
                </a:cubicBezTo>
                <a:cubicBezTo>
                  <a:pt x="9450" y="3713"/>
                  <a:pt x="9113" y="4050"/>
                  <a:pt x="8775" y="4050"/>
                </a:cubicBezTo>
                <a:cubicBezTo>
                  <a:pt x="8438" y="4050"/>
                  <a:pt x="8100" y="3713"/>
                  <a:pt x="8100" y="3375"/>
                </a:cubicBezTo>
                <a:cubicBezTo>
                  <a:pt x="8100" y="3038"/>
                  <a:pt x="8438" y="2700"/>
                  <a:pt x="8775" y="2700"/>
                </a:cubicBezTo>
                <a:close/>
              </a:path>
            </a:pathLst>
          </a:custGeom>
          <a:solidFill>
            <a:srgbClr val="F67654"/>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a:xfrm>
            <a:off x="2639816" y="1069852"/>
            <a:ext cx="1737360" cy="5173980"/>
            <a:chOff x="5276457" y="1752600"/>
            <a:chExt cx="3474720" cy="10652760"/>
          </a:xfrm>
        </p:grpSpPr>
        <p:cxnSp>
          <p:nvCxnSpPr>
            <p:cNvPr id="3" name="Straight Connector 62"/>
            <p:cNvCxnSpPr/>
            <p:nvPr/>
          </p:nvCxnSpPr>
          <p:spPr>
            <a:xfrm>
              <a:off x="527645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64"/>
            <p:cNvCxnSpPr/>
            <p:nvPr/>
          </p:nvCxnSpPr>
          <p:spPr>
            <a:xfrm>
              <a:off x="8751177" y="1752600"/>
              <a:ext cx="0" cy="10652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65"/>
          <p:cNvCxnSpPr/>
          <p:nvPr/>
        </p:nvCxnSpPr>
        <p:spPr>
          <a:xfrm>
            <a:off x="838200" y="2778014"/>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3"/>
          <p:cNvCxnSpPr/>
          <p:nvPr/>
        </p:nvCxnSpPr>
        <p:spPr>
          <a:xfrm>
            <a:off x="838200" y="4454018"/>
            <a:ext cx="525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89687" y="1315872"/>
            <a:ext cx="4669906" cy="4682396"/>
            <a:chOff x="1189687" y="1306541"/>
            <a:chExt cx="4669906" cy="4682396"/>
          </a:xfrm>
          <a:blipFill>
            <a:blip r:embed="rId1"/>
            <a:stretch>
              <a:fillRect b="-10000"/>
            </a:stretch>
          </a:blipFill>
        </p:grpSpPr>
        <p:sp>
          <p:nvSpPr>
            <p:cNvPr id="11" name="Rectangle 17"/>
            <p:cNvSpPr/>
            <p:nvPr/>
          </p:nvSpPr>
          <p:spPr>
            <a:xfrm>
              <a:off x="1189687"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2" name="Rectangle 17"/>
            <p:cNvSpPr/>
            <p:nvPr/>
          </p:nvSpPr>
          <p:spPr>
            <a:xfrm>
              <a:off x="2895711"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3" name="Rectangle 17"/>
            <p:cNvSpPr/>
            <p:nvPr/>
          </p:nvSpPr>
          <p:spPr>
            <a:xfrm>
              <a:off x="4606598" y="1306541"/>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4" name="Rectangle 17"/>
            <p:cNvSpPr/>
            <p:nvPr/>
          </p:nvSpPr>
          <p:spPr>
            <a:xfrm>
              <a:off x="1189687"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5" name="Rectangle 17"/>
            <p:cNvSpPr/>
            <p:nvPr/>
          </p:nvSpPr>
          <p:spPr>
            <a:xfrm>
              <a:off x="2895711"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6" name="Rectangle 17"/>
            <p:cNvSpPr/>
            <p:nvPr/>
          </p:nvSpPr>
          <p:spPr>
            <a:xfrm>
              <a:off x="4606598" y="3008015"/>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7" name="Rectangle 17"/>
            <p:cNvSpPr/>
            <p:nvPr/>
          </p:nvSpPr>
          <p:spPr>
            <a:xfrm>
              <a:off x="1189687"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8" name="Rectangle 17"/>
            <p:cNvSpPr/>
            <p:nvPr/>
          </p:nvSpPr>
          <p:spPr>
            <a:xfrm>
              <a:off x="2895711"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sp>
          <p:nvSpPr>
            <p:cNvPr id="19" name="Rectangle 17"/>
            <p:cNvSpPr/>
            <p:nvPr/>
          </p:nvSpPr>
          <p:spPr>
            <a:xfrm>
              <a:off x="4606598" y="4733403"/>
              <a:ext cx="1252995" cy="1255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sym typeface="Arial" panose="020B0604020202020204" pitchFamily="34" charset="0"/>
              </a:endParaRPr>
            </a:p>
          </p:txBody>
        </p:sp>
      </p:grpSp>
      <p:grpSp>
        <p:nvGrpSpPr>
          <p:cNvPr id="20" name="Google Shape;114;p21"/>
          <p:cNvGrpSpPr/>
          <p:nvPr/>
        </p:nvGrpSpPr>
        <p:grpSpPr>
          <a:xfrm>
            <a:off x="7155180" y="1779270"/>
            <a:ext cx="1545590" cy="2673985"/>
            <a:chOff x="918308" y="2295501"/>
            <a:chExt cx="1545616" cy="3471284"/>
          </a:xfrm>
        </p:grpSpPr>
        <p:sp>
          <p:nvSpPr>
            <p:cNvPr id="21" name="Google Shape;115;p21"/>
            <p:cNvSpPr txBox="1"/>
            <p:nvPr/>
          </p:nvSpPr>
          <p:spPr>
            <a:xfrm>
              <a:off x="918308" y="2295501"/>
              <a:ext cx="1545616" cy="4378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NIỆM</a:t>
              </a:r>
              <a:endParaRPr lang="en-US" sz="1400" b="1">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cxnSp>
          <p:nvCxnSpPr>
            <p:cNvPr id="22" name="Google Shape;118;p21"/>
            <p:cNvCxnSpPr/>
            <p:nvPr/>
          </p:nvCxnSpPr>
          <p:spPr>
            <a:xfrm>
              <a:off x="990063" y="5766785"/>
              <a:ext cx="598830" cy="0"/>
            </a:xfrm>
            <a:prstGeom prst="straightConnector1">
              <a:avLst/>
            </a:prstGeom>
            <a:noFill/>
            <a:ln w="38100" cap="flat" cmpd="sng">
              <a:solidFill>
                <a:schemeClr val="accent1"/>
              </a:solidFill>
              <a:prstDash val="solid"/>
              <a:miter lim="800000"/>
              <a:headEnd type="none" w="sm" len="sm"/>
              <a:tailEnd type="none" w="sm" len="sm"/>
            </a:ln>
          </p:spPr>
        </p:cxnSp>
      </p:grpSp>
      <p:sp>
        <p:nvSpPr>
          <p:cNvPr id="24" name="Google Shape;86;p19"/>
          <p:cNvSpPr txBox="1"/>
          <p:nvPr/>
        </p:nvSpPr>
        <p:spPr>
          <a:xfrm>
            <a:off x="7227063" y="2097034"/>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Phân tích</a:t>
            </a:r>
            <a:endParaRPr lang="en-US" sz="2400" b="0" i="0" u="none" strike="noStrike" cap="none">
              <a:solidFill>
                <a:schemeClr val="bg1">
                  <a:lumMod val="5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5" name="TextBox 24"/>
          <p:cNvSpPr txBox="1"/>
          <p:nvPr/>
        </p:nvSpPr>
        <p:spPr>
          <a:xfrm>
            <a:off x="7094983" y="2854391"/>
            <a:ext cx="3730928" cy="111569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Giai đoạn kiểm thử là giai đoạn kiểm tra lại sản phẩm trước khi đóng gói và phát hành.</a:t>
            </a:r>
            <a:endParaRPr lang="en-US" altLang="zh-CN" sz="14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a:p>
            <a:pPr marL="0" marR="0" lvl="0" indent="0" algn="l" defTabSz="1217930" rtl="0" eaLnBrk="1" fontAlgn="auto" latinLnBrk="0" hangingPunct="1">
              <a:lnSpc>
                <a:spcPts val="2000"/>
              </a:lnSpc>
              <a:spcBef>
                <a:spcPts val="0"/>
              </a:spcBef>
              <a:spcAft>
                <a:spcPts val="0"/>
              </a:spcAft>
              <a:buClrTx/>
              <a:buSzTx/>
              <a:buFontTx/>
              <a:buNone/>
              <a:defRPr/>
            </a:pPr>
            <a:endParaRPr lang="en-US" altLang="zh-CN" sz="2000" i="1" dirty="0">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a:p>
            <a:pPr marL="0" marR="0" lvl="0" indent="0" algn="l" defTabSz="1217930" rtl="0" eaLnBrk="1" fontAlgn="auto" latinLnBrk="0" hangingPunct="1">
              <a:lnSpc>
                <a:spcPts val="2000"/>
              </a:lnSpc>
              <a:spcBef>
                <a:spcPts val="0"/>
              </a:spcBef>
              <a:spcAft>
                <a:spcPts val="0"/>
              </a:spcAft>
              <a:buClrTx/>
              <a:buSzTx/>
              <a:buFontTx/>
              <a:buNone/>
              <a:defRPr/>
            </a:pPr>
            <a:r>
              <a:rPr lang="en-US" altLang="zh-CN" sz="2000" i="1" dirty="0">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rPr>
              <a:t>----&gt;&gt;&gt; Lợi ích là gì ?</a:t>
            </a:r>
            <a:endParaRPr lang="en-US" altLang="zh-CN" sz="2000" i="1" dirty="0">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26" name="Group 25"/>
          <p:cNvGrpSpPr/>
          <p:nvPr/>
        </p:nvGrpSpPr>
        <p:grpSpPr>
          <a:xfrm>
            <a:off x="0" y="240132"/>
            <a:ext cx="12192000" cy="6617868"/>
            <a:chOff x="0" y="240132"/>
            <a:chExt cx="12192000" cy="6617868"/>
          </a:xfrm>
        </p:grpSpPr>
        <p:sp>
          <p:nvSpPr>
            <p:cNvPr id="27"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8"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9" name="TextBox 7"/>
            <p:cNvSpPr txBox="1"/>
            <p:nvPr/>
          </p:nvSpPr>
          <p:spPr>
            <a:xfrm>
              <a:off x="1090930" y="240132"/>
              <a:ext cx="10340975" cy="583565"/>
            </a:xfrm>
            <a:prstGeom prst="rect">
              <a:avLst/>
            </a:prstGeom>
            <a:noFill/>
          </p:spPr>
          <p:txBody>
            <a:bodyPr wrap="square" rtlCol="0">
              <a:spAutoFit/>
            </a:bodyPr>
            <a:lstStyle/>
            <a:p>
              <a:pPr algn="ctr"/>
              <a:r>
                <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5.KIỂM THỬ VÀ SỬA LỖI</a:t>
              </a:r>
              <a:endParaRPr lang="en-US" altLang="zh-CN" sz="32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a:xfrm>
            <a:off x="670560" y="3965473"/>
            <a:ext cx="4508500" cy="749300"/>
          </a:xfrm>
        </p:spPr>
        <p:txBody>
          <a:bodyPr>
            <a:noAutofit/>
          </a:bodyPr>
          <a:lstStyle/>
          <a:p>
            <a:r>
              <a:rPr lang="en-US" altLang="zh-CN" dirty="0">
                <a:sym typeface="+mn-lt"/>
              </a:rPr>
              <a:t>Unit Testing (kiểm thử đơn vị) là một loại kiểm thử phần mềm để kiểm tra từng đơn vị hoặc chức năng. Đây là hoạt động được thực hiện trong quá trình phát triển phần mềm bởi dev hoặc QA. Mục tiêu chính của kiểm thử đơn vị là cô lập code đã viết để kiểm tra và xác định xem nó có hoạt động như dự định hay </a:t>
            </a:r>
            <a:r>
              <a:rPr lang="en-US" altLang="zh-CN" dirty="0" err="1" smtClean="0">
                <a:sym typeface="+mn-lt"/>
              </a:rPr>
              <a:t>không</a:t>
            </a:r>
            <a:r>
              <a:rPr lang="en-US" altLang="zh-CN" dirty="0">
                <a:sym typeface="+mn-lt"/>
              </a:rPr>
              <a:t>.</a:t>
            </a:r>
            <a:endParaRPr lang="en-US" altLang="zh-CN" dirty="0">
              <a:sym typeface="+mn-lt"/>
            </a:endParaRPr>
          </a:p>
        </p:txBody>
      </p:sp>
      <p:sp>
        <p:nvSpPr>
          <p:cNvPr id="4" name="文本占位符 3"/>
          <p:cNvSpPr>
            <a:spLocks noGrp="1"/>
          </p:cNvSpPr>
          <p:nvPr>
            <p:ph type="body" sz="quarter" idx="14"/>
          </p:nvPr>
        </p:nvSpPr>
        <p:spPr>
          <a:xfrm>
            <a:off x="358140" y="1596422"/>
            <a:ext cx="5575300" cy="1573498"/>
          </a:xfrm>
        </p:spPr>
        <p:txBody>
          <a:bodyPr anchor="b"/>
          <a:lstStyle/>
          <a:p>
            <a:r>
              <a:rPr lang="en-US" altLang="zh-CN" sz="3600" dirty="0">
                <a:latin typeface="+mn-ea"/>
                <a:cs typeface="+mn-ea"/>
                <a:sym typeface="+mn-lt"/>
              </a:rPr>
              <a:t>UNIT TEST</a:t>
            </a:r>
            <a:endParaRPr lang="en-US" altLang="zh-CN" sz="3600" dirty="0">
              <a:latin typeface="+mn-ea"/>
              <a:cs typeface="+mn-ea"/>
              <a:sym typeface="+mn-lt"/>
            </a:endParaRPr>
          </a:p>
          <a:p>
            <a:endParaRPr lang="en-US" altLang="zh-CN" sz="3600" dirty="0">
              <a:latin typeface="+mn-ea"/>
              <a:cs typeface="+mn-ea"/>
              <a:sym typeface="+mn-lt"/>
            </a:endParaRPr>
          </a:p>
        </p:txBody>
      </p:sp>
      <p:cxnSp>
        <p:nvCxnSpPr>
          <p:cNvPr id="8" name="直接连接符 7"/>
          <p:cNvCxnSpPr/>
          <p:nvPr/>
        </p:nvCxnSpPr>
        <p:spPr>
          <a:xfrm>
            <a:off x="670560" y="3234690"/>
            <a:ext cx="1944370" cy="12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5179060" y="3751580"/>
            <a:ext cx="1217295" cy="7810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Lợi ích</a:t>
            </a:r>
            <a:endParaRPr lang="en-US">
              <a:solidFill>
                <a:schemeClr val="tx1"/>
              </a:solidFill>
            </a:endParaRPr>
          </a:p>
        </p:txBody>
      </p:sp>
      <p:sp>
        <p:nvSpPr>
          <p:cNvPr id="7" name="Rounded Rectangle 6"/>
          <p:cNvSpPr/>
          <p:nvPr/>
        </p:nvSpPr>
        <p:spPr>
          <a:xfrm>
            <a:off x="6511290" y="1196340"/>
            <a:ext cx="4767580" cy="4474210"/>
          </a:xfrm>
          <a:prstGeom prst="round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ü"/>
            </a:pPr>
            <a:r>
              <a:rPr lang="en-US" sz="2400"/>
              <a:t>Tăng tính linh hoạt trong quy trình phát triển</a:t>
            </a:r>
            <a:endParaRPr lang="en-US" sz="2400"/>
          </a:p>
          <a:p>
            <a:pPr marL="285750" indent="-285750" algn="l">
              <a:buFont typeface="Wingdings" panose="05000000000000000000" charset="0"/>
              <a:buChar char="ü"/>
            </a:pPr>
            <a:r>
              <a:rPr lang="en-US" sz="2400"/>
              <a:t>Nâng cao chất lượng code và kiến trúc code</a:t>
            </a:r>
            <a:endParaRPr lang="en-US" sz="2400"/>
          </a:p>
          <a:p>
            <a:pPr marL="285750" indent="-285750" algn="l">
              <a:buFont typeface="Wingdings" panose="05000000000000000000" charset="0"/>
              <a:buChar char="ü"/>
            </a:pPr>
            <a:r>
              <a:rPr lang="en-US" sz="2400"/>
              <a:t>Phát hiện lỗi sớm trong quy trình phát triển, giảm thiểu chi phí</a:t>
            </a:r>
            <a:endParaRPr lang="en-US" sz="2400"/>
          </a:p>
          <a:p>
            <a:pPr marL="285750" indent="-285750" algn="l">
              <a:buFont typeface="Wingdings" panose="05000000000000000000" charset="0"/>
              <a:buChar char="ü"/>
            </a:pPr>
            <a:r>
              <a:rPr lang="en-US" sz="2400"/>
              <a:t>Giảm thiểu rủi ro khi có sự thay đổi, thêm mới hoặc tích hợp tính năng</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000">
        <p:pull dir="r"/>
      </p:transition>
    </mc:Choice>
    <mc:Fallback>
      <p:transition spd="slow">
        <p:pull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txBox="1"/>
          <p:nvPr/>
        </p:nvSpPr>
        <p:spPr>
          <a:xfrm>
            <a:off x="108524" y="2372496"/>
            <a:ext cx="3886247" cy="4399273"/>
          </a:xfrm>
          <a:custGeom>
            <a:avLst/>
            <a:gdLst>
              <a:gd name="connsiteX0" fmla="*/ 0 w 4009767"/>
              <a:gd name="connsiteY0" fmla="*/ 0 h 4487821"/>
              <a:gd name="connsiteX1" fmla="*/ 4009767 w 4009767"/>
              <a:gd name="connsiteY1" fmla="*/ 0 h 4487821"/>
              <a:gd name="connsiteX2" fmla="*/ 4009767 w 4009767"/>
              <a:gd name="connsiteY2" fmla="*/ 4487821 h 4487821"/>
              <a:gd name="connsiteX3" fmla="*/ 0 w 4009767"/>
              <a:gd name="connsiteY3" fmla="*/ 4487821 h 4487821"/>
            </a:gdLst>
            <a:ahLst/>
            <a:cxnLst>
              <a:cxn ang="0">
                <a:pos x="connsiteX0" y="connsiteY0"/>
              </a:cxn>
              <a:cxn ang="0">
                <a:pos x="connsiteX1" y="connsiteY1"/>
              </a:cxn>
              <a:cxn ang="0">
                <a:pos x="connsiteX2" y="connsiteY2"/>
              </a:cxn>
              <a:cxn ang="0">
                <a:pos x="connsiteX3" y="connsiteY3"/>
              </a:cxn>
            </a:cxnLst>
            <a:rect l="l" t="t" r="r" b="b"/>
            <a:pathLst>
              <a:path w="4009767" h="4487821">
                <a:moveTo>
                  <a:pt x="0" y="0"/>
                </a:moveTo>
                <a:lnTo>
                  <a:pt x="4009767" y="0"/>
                </a:lnTo>
                <a:lnTo>
                  <a:pt x="4009767" y="4487821"/>
                </a:lnTo>
                <a:lnTo>
                  <a:pt x="0" y="4487821"/>
                </a:lnTo>
                <a:close/>
              </a:path>
            </a:pathLst>
          </a:custGeom>
          <a:blipFill>
            <a:blip r:embed="rId1"/>
            <a:stretch>
              <a:fillRect/>
            </a:stretch>
          </a:blipFill>
          <a:effectLst>
            <a:outerShdw blurRad="381000" dist="127000" dir="18900000" algn="t" rotWithShape="0">
              <a:prstClr val="black">
                <a:alpha val="12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3" name="Picture Placeholder 2"/>
          <p:cNvSpPr txBox="1"/>
          <p:nvPr/>
        </p:nvSpPr>
        <p:spPr>
          <a:xfrm>
            <a:off x="148281"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2"/>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 name="Picture Placeholder 3"/>
          <p:cNvSpPr txBox="1"/>
          <p:nvPr/>
        </p:nvSpPr>
        <p:spPr>
          <a:xfrm>
            <a:off x="4158048" y="135924"/>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3"/>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5" name="Picture Placeholder 4"/>
          <p:cNvSpPr txBox="1"/>
          <p:nvPr/>
        </p:nvSpPr>
        <p:spPr>
          <a:xfrm>
            <a:off x="4158048" y="2372496"/>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4"/>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6" name="Picture Placeholder 5"/>
          <p:cNvSpPr txBox="1"/>
          <p:nvPr/>
        </p:nvSpPr>
        <p:spPr>
          <a:xfrm>
            <a:off x="4158048"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5"/>
            <a:srcRect/>
            <a:stretch>
              <a:fillRect t="-19531" b="-19531"/>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7" name="Picture Placeholder 6"/>
          <p:cNvSpPr txBox="1"/>
          <p:nvPr/>
        </p:nvSpPr>
        <p:spPr>
          <a:xfrm>
            <a:off x="8167816" y="259114"/>
            <a:ext cx="3886247" cy="4349576"/>
          </a:xfrm>
          <a:custGeom>
            <a:avLst/>
            <a:gdLst>
              <a:gd name="connsiteX0" fmla="*/ 0 w 3886247"/>
              <a:gd name="connsiteY0" fmla="*/ 0 h 4349576"/>
              <a:gd name="connsiteX1" fmla="*/ 3886247 w 3886247"/>
              <a:gd name="connsiteY1" fmla="*/ 0 h 4349576"/>
              <a:gd name="connsiteX2" fmla="*/ 3886247 w 3886247"/>
              <a:gd name="connsiteY2" fmla="*/ 4349576 h 4349576"/>
              <a:gd name="connsiteX3" fmla="*/ 0 w 3886247"/>
              <a:gd name="connsiteY3" fmla="*/ 4349576 h 4349576"/>
            </a:gdLst>
            <a:ahLst/>
            <a:cxnLst>
              <a:cxn ang="0">
                <a:pos x="connsiteX0" y="connsiteY0"/>
              </a:cxn>
              <a:cxn ang="0">
                <a:pos x="connsiteX1" y="connsiteY1"/>
              </a:cxn>
              <a:cxn ang="0">
                <a:pos x="connsiteX2" y="connsiteY2"/>
              </a:cxn>
              <a:cxn ang="0">
                <a:pos x="connsiteX3" y="connsiteY3"/>
              </a:cxn>
            </a:cxnLst>
            <a:rect l="l" t="t" r="r" b="b"/>
            <a:pathLst>
              <a:path w="3886247" h="4349576">
                <a:moveTo>
                  <a:pt x="0" y="0"/>
                </a:moveTo>
                <a:lnTo>
                  <a:pt x="3886247" y="0"/>
                </a:lnTo>
                <a:lnTo>
                  <a:pt x="3886247" y="4349576"/>
                </a:lnTo>
                <a:lnTo>
                  <a:pt x="0" y="4349576"/>
                </a:lnTo>
                <a:close/>
              </a:path>
            </a:pathLst>
          </a:custGeom>
          <a:blipFill>
            <a:blip r:embed="rId6"/>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8" name="Picture Placeholder 7"/>
          <p:cNvSpPr txBox="1"/>
          <p:nvPr/>
        </p:nvSpPr>
        <p:spPr>
          <a:xfrm>
            <a:off x="8167816" y="4609069"/>
            <a:ext cx="3886247" cy="2113004"/>
          </a:xfrm>
          <a:custGeom>
            <a:avLst/>
            <a:gdLst>
              <a:gd name="connsiteX0" fmla="*/ 0 w 3886247"/>
              <a:gd name="connsiteY0" fmla="*/ 0 h 2113004"/>
              <a:gd name="connsiteX1" fmla="*/ 3886247 w 3886247"/>
              <a:gd name="connsiteY1" fmla="*/ 0 h 2113004"/>
              <a:gd name="connsiteX2" fmla="*/ 3886247 w 3886247"/>
              <a:gd name="connsiteY2" fmla="*/ 2113004 h 2113004"/>
              <a:gd name="connsiteX3" fmla="*/ 0 w 3886247"/>
              <a:gd name="connsiteY3" fmla="*/ 2113004 h 2113004"/>
            </a:gdLst>
            <a:ahLst/>
            <a:cxnLst>
              <a:cxn ang="0">
                <a:pos x="connsiteX0" y="connsiteY0"/>
              </a:cxn>
              <a:cxn ang="0">
                <a:pos x="connsiteX1" y="connsiteY1"/>
              </a:cxn>
              <a:cxn ang="0">
                <a:pos x="connsiteX2" y="connsiteY2"/>
              </a:cxn>
              <a:cxn ang="0">
                <a:pos x="connsiteX3" y="connsiteY3"/>
              </a:cxn>
            </a:cxnLst>
            <a:rect l="l" t="t" r="r" b="b"/>
            <a:pathLst>
              <a:path w="3886247" h="2113004">
                <a:moveTo>
                  <a:pt x="0" y="0"/>
                </a:moveTo>
                <a:lnTo>
                  <a:pt x="3886247" y="0"/>
                </a:lnTo>
                <a:lnTo>
                  <a:pt x="3886247" y="2113004"/>
                </a:lnTo>
                <a:lnTo>
                  <a:pt x="0" y="2113004"/>
                </a:lnTo>
                <a:close/>
              </a:path>
            </a:pathLst>
          </a:custGeom>
          <a:blipFill>
            <a:blip r:embed="rId7"/>
            <a:stretch>
              <a:fillRect/>
            </a:stretch>
          </a:blipFill>
          <a:effectLst>
            <a:outerShdw blurRad="50800" dist="25400" dir="5400000" algn="t" rotWithShape="0">
              <a:prstClr val="black">
                <a:alpha val="15000"/>
              </a:prstClr>
            </a:outerShdw>
          </a:effectLst>
        </p:spPr>
        <p:txBody>
          <a:bodyPr/>
          <a:lstStyle/>
          <a:p>
            <a:endParaRPr lang="zh-CN" altLang="en-US">
              <a:latin typeface="Arial" panose="020B0604020202020204" pitchFamily="34" charset="0"/>
              <a:ea typeface="Arial" panose="020B0604020202020204" pitchFamily="34" charset="0"/>
              <a:sym typeface="Arial" panose="020B0604020202020204" pitchFamily="34" charset="0"/>
            </a:endParaRPr>
          </a:p>
        </p:txBody>
      </p:sp>
      <p:pic>
        <p:nvPicPr>
          <p:cNvPr id="9" name="Picture 8"/>
          <p:cNvPicPr>
            <a:picLocks noChangeAspect="1"/>
          </p:cNvPicPr>
          <p:nvPr/>
        </p:nvPicPr>
        <p:blipFill>
          <a:blip r:embed="rId8"/>
          <a:stretch>
            <a:fillRect/>
          </a:stretch>
        </p:blipFill>
        <p:spPr>
          <a:xfrm>
            <a:off x="108585" y="2372360"/>
            <a:ext cx="3886200" cy="4399280"/>
          </a:xfrm>
          <a:prstGeom prst="rect">
            <a:avLst/>
          </a:prstGeom>
          <a:ln w="28575">
            <a:solidFill>
              <a:srgbClr val="FFFF00"/>
            </a:solidFill>
          </a:ln>
        </p:spPr>
      </p:pic>
      <p:pic>
        <p:nvPicPr>
          <p:cNvPr id="10" name="Picture 9"/>
          <p:cNvPicPr>
            <a:picLocks noChangeAspect="1"/>
          </p:cNvPicPr>
          <p:nvPr/>
        </p:nvPicPr>
        <p:blipFill>
          <a:blip r:embed="rId9"/>
          <a:stretch>
            <a:fillRect/>
          </a:stretch>
        </p:blipFill>
        <p:spPr>
          <a:xfrm>
            <a:off x="8168005" y="219075"/>
            <a:ext cx="3886200" cy="4266565"/>
          </a:xfrm>
          <a:prstGeom prst="rect">
            <a:avLst/>
          </a:prstGeom>
          <a:ln w="19050">
            <a:solidFill>
              <a:srgbClr val="FF0000"/>
            </a:solidFill>
          </a:ln>
        </p:spPr>
      </p:pic>
      <p:pic>
        <p:nvPicPr>
          <p:cNvPr id="11" name="Picture 10"/>
          <p:cNvPicPr>
            <a:picLocks noChangeAspect="1"/>
          </p:cNvPicPr>
          <p:nvPr/>
        </p:nvPicPr>
        <p:blipFill>
          <a:blip r:embed="rId10"/>
          <a:stretch>
            <a:fillRect/>
          </a:stretch>
        </p:blipFill>
        <p:spPr>
          <a:xfrm>
            <a:off x="4157345" y="2372360"/>
            <a:ext cx="3887470" cy="2113915"/>
          </a:xfrm>
          <a:prstGeom prst="rect">
            <a:avLst/>
          </a:prstGeom>
          <a:ln w="41275">
            <a:solidFill>
              <a:schemeClr val="bg1">
                <a:lumMod val="50000"/>
              </a:schemeClr>
            </a:solidFill>
          </a:ln>
        </p:spPr>
      </p:pic>
      <p:pic>
        <p:nvPicPr>
          <p:cNvPr id="12" name="Picture 11"/>
          <p:cNvPicPr>
            <a:picLocks noChangeAspect="1"/>
          </p:cNvPicPr>
          <p:nvPr/>
        </p:nvPicPr>
        <p:blipFill>
          <a:blip r:embed="rId11"/>
          <a:stretch>
            <a:fillRect/>
          </a:stretch>
        </p:blipFill>
        <p:spPr>
          <a:xfrm>
            <a:off x="148590" y="136525"/>
            <a:ext cx="3886200" cy="2112645"/>
          </a:xfrm>
          <a:prstGeom prst="rect">
            <a:avLst/>
          </a:prstGeom>
          <a:ln w="19050">
            <a:solidFill>
              <a:schemeClr val="tx1"/>
            </a:solidFill>
          </a:ln>
        </p:spPr>
      </p:pic>
      <p:pic>
        <p:nvPicPr>
          <p:cNvPr id="15" name="Picture 14"/>
          <p:cNvPicPr>
            <a:picLocks noChangeAspect="1"/>
          </p:cNvPicPr>
          <p:nvPr/>
        </p:nvPicPr>
        <p:blipFill>
          <a:blip r:embed="rId12"/>
          <a:stretch>
            <a:fillRect/>
          </a:stretch>
        </p:blipFill>
        <p:spPr>
          <a:xfrm>
            <a:off x="4157345" y="4608830"/>
            <a:ext cx="3887470" cy="2098675"/>
          </a:xfrm>
          <a:prstGeom prst="rect">
            <a:avLst/>
          </a:prstGeom>
          <a:ln w="38100">
            <a:solidFill>
              <a:srgbClr val="0070C0"/>
            </a:solidFill>
          </a:ln>
        </p:spPr>
      </p:pic>
      <p:pic>
        <p:nvPicPr>
          <p:cNvPr id="16" name="Picture 15"/>
          <p:cNvPicPr>
            <a:picLocks noChangeAspect="1"/>
          </p:cNvPicPr>
          <p:nvPr/>
        </p:nvPicPr>
        <p:blipFill>
          <a:blip r:embed="rId13"/>
          <a:stretch>
            <a:fillRect/>
          </a:stretch>
        </p:blipFill>
        <p:spPr>
          <a:xfrm>
            <a:off x="8168005" y="4608830"/>
            <a:ext cx="3886835" cy="2113280"/>
          </a:xfrm>
          <a:prstGeom prst="rect">
            <a:avLst/>
          </a:prstGeom>
          <a:ln w="25400">
            <a:solidFill>
              <a:schemeClr val="tx1"/>
            </a:solidFill>
          </a:ln>
        </p:spPr>
      </p:pic>
      <p:pic>
        <p:nvPicPr>
          <p:cNvPr id="17" name="Picture 16"/>
          <p:cNvPicPr>
            <a:picLocks noChangeAspect="1"/>
          </p:cNvPicPr>
          <p:nvPr/>
        </p:nvPicPr>
        <p:blipFill>
          <a:blip r:embed="rId14"/>
          <a:stretch>
            <a:fillRect/>
          </a:stretch>
        </p:blipFill>
        <p:spPr>
          <a:xfrm>
            <a:off x="4157980" y="135890"/>
            <a:ext cx="3885565" cy="2113280"/>
          </a:xfrm>
          <a:prstGeom prst="rect">
            <a:avLst/>
          </a:prstGeom>
          <a:ln w="47625">
            <a:solidFill>
              <a:srgbClr val="92D05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000"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ppt_y</p:attrName>
                                        </p:attrNameLst>
                                      </p:cBhvr>
                                      <p:tavLst>
                                        <p:tav tm="0">
                                          <p:val>
                                            <p:strVal val="#ppt_y-#ppt_h*1.125000"/>
                                          </p:val>
                                        </p:tav>
                                        <p:tav tm="100000">
                                          <p:val>
                                            <p:strVal val="#ppt_y"/>
                                          </p:val>
                                        </p:tav>
                                      </p:tavLst>
                                    </p:anim>
                                    <p:animEffect transition="in" filter="wipe(down)">
                                      <p:cBhvr>
                                        <p:cTn id="8" dur="1000"/>
                                        <p:tgtEl>
                                          <p:spTgt spid="12"/>
                                        </p:tgtEl>
                                      </p:cBhvr>
                                    </p:animEffect>
                                  </p:childTnLst>
                                </p:cTn>
                              </p:par>
                              <p:par>
                                <p:cTn id="9" presetID="12" presetClass="entr" presetSubtype="4" fill="hold" nodeType="withEffect">
                                  <p:stCondLst>
                                    <p:cond delay="0"/>
                                  </p:stCondLst>
                                  <p:childTnLst>
                                    <p:set>
                                      <p:cBhvr>
                                        <p:cTn id="10" dur="1000" fill="hold">
                                          <p:stCondLst>
                                            <p:cond delay="0"/>
                                          </p:stCondLst>
                                        </p:cTn>
                                        <p:tgtEl>
                                          <p:spTgt spid="9"/>
                                        </p:tgtEl>
                                        <p:attrNameLst>
                                          <p:attrName>style.visibility</p:attrName>
                                        </p:attrNameLst>
                                      </p:cBhvr>
                                      <p:to>
                                        <p:strVal val="visible"/>
                                      </p:to>
                                    </p:set>
                                    <p:anim calcmode="lin" valueType="num">
                                      <p:cBhvr additive="base">
                                        <p:cTn id="11" dur="1000"/>
                                        <p:tgtEl>
                                          <p:spTgt spid="9"/>
                                        </p:tgtEl>
                                        <p:attrNameLst>
                                          <p:attrName>ppt_y</p:attrName>
                                        </p:attrNameLst>
                                      </p:cBhvr>
                                      <p:tavLst>
                                        <p:tav tm="0">
                                          <p:val>
                                            <p:strVal val="#ppt_y+#ppt_h*1.125000"/>
                                          </p:val>
                                        </p:tav>
                                        <p:tav tm="100000">
                                          <p:val>
                                            <p:strVal val="#ppt_y"/>
                                          </p:val>
                                        </p:tav>
                                      </p:tavLst>
                                    </p:anim>
                                    <p:animEffect transition="in" filter="wipe(up)">
                                      <p:cBhvr>
                                        <p:cTn id="12" dur="1000"/>
                                        <p:tgtEl>
                                          <p:spTgt spid="9"/>
                                        </p:tgtEl>
                                      </p:cBhvr>
                                    </p:animEffect>
                                  </p:childTnLst>
                                </p:cTn>
                              </p:par>
                              <p:par>
                                <p:cTn id="13" presetID="22" presetClass="entr" presetSubtype="2" fill="hold" nodeType="withEffect">
                                  <p:stCondLst>
                                    <p:cond delay="0"/>
                                  </p:stCondLst>
                                  <p:childTnLst>
                                    <p:set>
                                      <p:cBhvr>
                                        <p:cTn id="14" dur="1000" fill="hold">
                                          <p:stCondLst>
                                            <p:cond delay="0"/>
                                          </p:stCondLst>
                                        </p:cTn>
                                        <p:tgtEl>
                                          <p:spTgt spid="17"/>
                                        </p:tgtEl>
                                        <p:attrNameLst>
                                          <p:attrName>style.visibility</p:attrName>
                                        </p:attrNameLst>
                                      </p:cBhvr>
                                      <p:to>
                                        <p:strVal val="visible"/>
                                      </p:to>
                                    </p:set>
                                    <p:animEffect transition="in" filter="wipe(right)">
                                      <p:cBhvr>
                                        <p:cTn id="15" dur="1000"/>
                                        <p:tgtEl>
                                          <p:spTgt spid="17"/>
                                        </p:tgtEl>
                                      </p:cBhvr>
                                    </p:animEffect>
                                  </p:childTnLst>
                                </p:cTn>
                              </p:par>
                              <p:par>
                                <p:cTn id="16" presetID="22" presetClass="entr" presetSubtype="4" fill="hold" nodeType="withEffect">
                                  <p:stCondLst>
                                    <p:cond delay="0"/>
                                  </p:stCondLst>
                                  <p:childTnLst>
                                    <p:set>
                                      <p:cBhvr>
                                        <p:cTn id="17" dur="1000" fill="hold">
                                          <p:stCondLst>
                                            <p:cond delay="0"/>
                                          </p:stCondLst>
                                        </p:cTn>
                                        <p:tgtEl>
                                          <p:spTgt spid="11"/>
                                        </p:tgtEl>
                                        <p:attrNameLst>
                                          <p:attrName>style.visibility</p:attrName>
                                        </p:attrNameLst>
                                      </p:cBhvr>
                                      <p:to>
                                        <p:strVal val="visible"/>
                                      </p:to>
                                    </p:set>
                                    <p:animEffect transition="in" filter="wipe(down)">
                                      <p:cBhvr>
                                        <p:cTn id="18" dur="1000"/>
                                        <p:tgtEl>
                                          <p:spTgt spid="11"/>
                                        </p:tgtEl>
                                      </p:cBhvr>
                                    </p:animEffect>
                                  </p:childTnLst>
                                </p:cTn>
                              </p:par>
                              <p:par>
                                <p:cTn id="19" presetID="12" presetClass="entr" presetSubtype="4" fill="hold" nodeType="withEffect">
                                  <p:stCondLst>
                                    <p:cond delay="0"/>
                                  </p:stCondLst>
                                  <p:childTnLst>
                                    <p:set>
                                      <p:cBhvr>
                                        <p:cTn id="20" dur="1000" fill="hold">
                                          <p:stCondLst>
                                            <p:cond delay="0"/>
                                          </p:stCondLst>
                                        </p:cTn>
                                        <p:tgtEl>
                                          <p:spTgt spid="10"/>
                                        </p:tgtEl>
                                        <p:attrNameLst>
                                          <p:attrName>style.visibility</p:attrName>
                                        </p:attrNameLst>
                                      </p:cBhvr>
                                      <p:to>
                                        <p:strVal val="visible"/>
                                      </p:to>
                                    </p:set>
                                    <p:anim calcmode="lin" valueType="num">
                                      <p:cBhvr additive="base">
                                        <p:cTn id="21" dur="1000"/>
                                        <p:tgtEl>
                                          <p:spTgt spid="10"/>
                                        </p:tgtEl>
                                        <p:attrNameLst>
                                          <p:attrName>ppt_y</p:attrName>
                                        </p:attrNameLst>
                                      </p:cBhvr>
                                      <p:tavLst>
                                        <p:tav tm="0">
                                          <p:val>
                                            <p:strVal val="#ppt_y+#ppt_h*1.125000"/>
                                          </p:val>
                                        </p:tav>
                                        <p:tav tm="100000">
                                          <p:val>
                                            <p:strVal val="#ppt_y"/>
                                          </p:val>
                                        </p:tav>
                                      </p:tavLst>
                                    </p:anim>
                                    <p:animEffect transition="in" filter="wipe(up)">
                                      <p:cBhvr>
                                        <p:cTn id="22" dur="1000"/>
                                        <p:tgtEl>
                                          <p:spTgt spid="10"/>
                                        </p:tgtEl>
                                      </p:cBhvr>
                                    </p:animEffect>
                                  </p:childTnLst>
                                </p:cTn>
                              </p:par>
                              <p:par>
                                <p:cTn id="23" presetID="12" presetClass="entr" presetSubtype="1" fill="hold" nodeType="withEffect">
                                  <p:stCondLst>
                                    <p:cond delay="0"/>
                                  </p:stCondLst>
                                  <p:childTnLst>
                                    <p:set>
                                      <p:cBhvr>
                                        <p:cTn id="24" dur="1000" fill="hold">
                                          <p:stCondLst>
                                            <p:cond delay="0"/>
                                          </p:stCondLst>
                                        </p:cTn>
                                        <p:tgtEl>
                                          <p:spTgt spid="16"/>
                                        </p:tgtEl>
                                        <p:attrNameLst>
                                          <p:attrName>style.visibility</p:attrName>
                                        </p:attrNameLst>
                                      </p:cBhvr>
                                      <p:to>
                                        <p:strVal val="visible"/>
                                      </p:to>
                                    </p:set>
                                    <p:anim calcmode="lin" valueType="num">
                                      <p:cBhvr additive="base">
                                        <p:cTn id="25" dur="1000"/>
                                        <p:tgtEl>
                                          <p:spTgt spid="16"/>
                                        </p:tgtEl>
                                        <p:attrNameLst>
                                          <p:attrName>ppt_y</p:attrName>
                                        </p:attrNameLst>
                                      </p:cBhvr>
                                      <p:tavLst>
                                        <p:tav tm="0">
                                          <p:val>
                                            <p:strVal val="#ppt_y-#ppt_h*1.125000"/>
                                          </p:val>
                                        </p:tav>
                                        <p:tav tm="100000">
                                          <p:val>
                                            <p:strVal val="#ppt_y"/>
                                          </p:val>
                                        </p:tav>
                                      </p:tavLst>
                                    </p:anim>
                                    <p:animEffect transition="in" filter="wipe(down)">
                                      <p:cBhvr>
                                        <p:cTn id="26" dur="1000"/>
                                        <p:tgtEl>
                                          <p:spTgt spid="16"/>
                                        </p:tgtEl>
                                      </p:cBhvr>
                                    </p:animEffect>
                                  </p:childTnLst>
                                </p:cTn>
                              </p:par>
                              <p:par>
                                <p:cTn id="27" presetID="22" presetClass="entr" presetSubtype="8" fill="hold" nodeType="withEffect">
                                  <p:stCondLst>
                                    <p:cond delay="0"/>
                                  </p:stCondLst>
                                  <p:childTnLst>
                                    <p:set>
                                      <p:cBhvr>
                                        <p:cTn id="28" dur="1000" fill="hold">
                                          <p:stCondLst>
                                            <p:cond delay="0"/>
                                          </p:stCondLst>
                                        </p:cTn>
                                        <p:tgtEl>
                                          <p:spTgt spid="15"/>
                                        </p:tgtEl>
                                        <p:attrNameLst>
                                          <p:attrName>style.visibility</p:attrName>
                                        </p:attrNameLst>
                                      </p:cBhvr>
                                      <p:to>
                                        <p:strVal val="visible"/>
                                      </p:to>
                                    </p:set>
                                    <p:animEffect transition="in" filter="wipe(left)">
                                      <p:cBhvr>
                                        <p:cTn id="2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635" y="3535045"/>
            <a:ext cx="12191365" cy="332295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s 6"/>
          <p:cNvSpPr/>
          <p:nvPr/>
        </p:nvSpPr>
        <p:spPr>
          <a:xfrm>
            <a:off x="852170" y="605155"/>
            <a:ext cx="10488930" cy="5648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ody)" charset="0"/>
              <a:cs typeface="Arial (Body)" charset="0"/>
            </a:endParaRPr>
          </a:p>
        </p:txBody>
      </p:sp>
      <p:sp>
        <p:nvSpPr>
          <p:cNvPr id="8" name="Text Box 7"/>
          <p:cNvSpPr txBox="1"/>
          <p:nvPr/>
        </p:nvSpPr>
        <p:spPr>
          <a:xfrm>
            <a:off x="1414145" y="1781810"/>
            <a:ext cx="4067175" cy="1198880"/>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6.ĐÓNG GÓI VÀ TRIỂN KHAI</a:t>
            </a:r>
            <a:endParaRPr lang="en-US" sz="3600" b="1">
              <a:latin typeface="Times New Roman" panose="02020603050405020304" charset="0"/>
              <a:cs typeface="Times New Roman" panose="02020603050405020304" charset="0"/>
            </a:endParaRPr>
          </a:p>
        </p:txBody>
      </p:sp>
      <p:pic>
        <p:nvPicPr>
          <p:cNvPr id="10" name="图片占位符 6"/>
          <p:cNvPicPr>
            <a:picLocks noGrp="1" noChangeAspect="1"/>
          </p:cNvPicPr>
          <p:nvPr/>
        </p:nvPicPr>
        <p:blipFill>
          <a:blip r:embed="rId1">
            <a:extLst>
              <a:ext uri="{28A0092B-C50C-407E-A947-70E740481C1C}">
                <a14:useLocalDpi xmlns:a14="http://schemas.microsoft.com/office/drawing/2010/main" val="0"/>
              </a:ext>
            </a:extLst>
          </a:blip>
          <a:srcRect t="146" b="146"/>
          <a:stretch>
            <a:fillRect/>
          </a:stretch>
        </p:blipFill>
        <p:spPr>
          <a:xfrm>
            <a:off x="5781675" y="1244406"/>
            <a:ext cx="6410325" cy="4387850"/>
          </a:xfrm>
          <a:prstGeom prst="rect">
            <a:avLst/>
          </a:prstGeom>
        </p:spPr>
      </p:pic>
      <p:sp>
        <p:nvSpPr>
          <p:cNvPr id="11" name="Text Box 10"/>
          <p:cNvSpPr txBox="1"/>
          <p:nvPr/>
        </p:nvSpPr>
        <p:spPr>
          <a:xfrm>
            <a:off x="1414145" y="3127375"/>
            <a:ext cx="3772535" cy="922020"/>
          </a:xfrm>
          <a:prstGeom prst="rect">
            <a:avLst/>
          </a:prstGeom>
          <a:noFill/>
        </p:spPr>
        <p:txBody>
          <a:bodyPr wrap="square" rtlCol="0">
            <a:spAutoFit/>
          </a:bodyPr>
          <a:lstStyle/>
          <a:p>
            <a:r>
              <a:rPr lang="en-US">
                <a:latin typeface="Arial Unicode MS" panose="020B0604020202020204" charset="-122"/>
                <a:ea typeface="Arial Unicode MS" panose="020B0604020202020204" charset="-122"/>
                <a:cs typeface="+mn-ea"/>
              </a:rPr>
              <a:t>Đây là giai đoạn cuối cùng của dự án. Được thực hiện hoàn tất để giao cho khách.</a:t>
            </a:r>
            <a:endParaRPr lang="en-US">
              <a:latin typeface="Arial Unicode MS" panose="020B0604020202020204" charset="-122"/>
              <a:ea typeface="Arial Unicode MS" panose="020B0604020202020204" charset="-122"/>
              <a:cs typeface="+mn-ea"/>
            </a:endParaRPr>
          </a:p>
        </p:txBody>
      </p:sp>
      <p:sp>
        <p:nvSpPr>
          <p:cNvPr id="12" name="Rectangles 11"/>
          <p:cNvSpPr/>
          <p:nvPr/>
        </p:nvSpPr>
        <p:spPr>
          <a:xfrm>
            <a:off x="1606550" y="4261485"/>
            <a:ext cx="3296285" cy="344805"/>
          </a:xfrm>
          <a:prstGeom prst="rect">
            <a:avLst/>
          </a:prstGeom>
          <a:solidFill>
            <a:srgbClr val="2240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1606550" y="4872355"/>
            <a:ext cx="3296285" cy="334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arn(inVertical)">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id-ID" dirty="0"/>
              <a:t>CONTENT</a:t>
            </a:r>
            <a:endParaRPr lang="en-US" altLang="id-ID" dirty="0"/>
          </a:p>
        </p:txBody>
      </p:sp>
      <p:sp>
        <p:nvSpPr>
          <p:cNvPr id="37" name="Freeform 5"/>
          <p:cNvSpPr/>
          <p:nvPr/>
        </p:nvSpPr>
        <p:spPr bwMode="auto">
          <a:xfrm>
            <a:off x="0" y="4591051"/>
            <a:ext cx="8477250" cy="1838325"/>
          </a:xfrm>
          <a:custGeom>
            <a:avLst/>
            <a:gdLst>
              <a:gd name="T0" fmla="*/ 4120 w 4120"/>
              <a:gd name="T1" fmla="*/ 579 h 1158"/>
              <a:gd name="T2" fmla="*/ 3660 w 4120"/>
              <a:gd name="T3" fmla="*/ 0 h 1158"/>
              <a:gd name="T4" fmla="*/ 3660 w 4120"/>
              <a:gd name="T5" fmla="*/ 307 h 1158"/>
              <a:gd name="T6" fmla="*/ 0 w 4120"/>
              <a:gd name="T7" fmla="*/ 307 h 1158"/>
              <a:gd name="T8" fmla="*/ 0 w 4120"/>
              <a:gd name="T9" fmla="*/ 851 h 1158"/>
              <a:gd name="T10" fmla="*/ 3660 w 4120"/>
              <a:gd name="T11" fmla="*/ 851 h 1158"/>
              <a:gd name="T12" fmla="*/ 3660 w 4120"/>
              <a:gd name="T13" fmla="*/ 1158 h 1158"/>
              <a:gd name="T14" fmla="*/ 4120 w 4120"/>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0" h="1158">
                <a:moveTo>
                  <a:pt x="4120" y="579"/>
                </a:moveTo>
                <a:lnTo>
                  <a:pt x="3660" y="0"/>
                </a:lnTo>
                <a:lnTo>
                  <a:pt x="3660" y="307"/>
                </a:lnTo>
                <a:lnTo>
                  <a:pt x="0" y="307"/>
                </a:lnTo>
                <a:lnTo>
                  <a:pt x="0" y="851"/>
                </a:lnTo>
                <a:lnTo>
                  <a:pt x="3660" y="851"/>
                </a:lnTo>
                <a:lnTo>
                  <a:pt x="3660" y="1158"/>
                </a:lnTo>
                <a:lnTo>
                  <a:pt x="4120" y="579"/>
                </a:lnTo>
                <a:close/>
              </a:path>
            </a:pathLst>
          </a:custGeom>
          <a:solidFill>
            <a:schemeClr val="accent1"/>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8" name="Freeform 6"/>
          <p:cNvSpPr/>
          <p:nvPr/>
        </p:nvSpPr>
        <p:spPr bwMode="auto">
          <a:xfrm>
            <a:off x="0" y="3635376"/>
            <a:ext cx="7520472" cy="1838325"/>
          </a:xfrm>
          <a:custGeom>
            <a:avLst/>
            <a:gdLst>
              <a:gd name="T0" fmla="*/ 3655 w 3655"/>
              <a:gd name="T1" fmla="*/ 579 h 1158"/>
              <a:gd name="T2" fmla="*/ 3195 w 3655"/>
              <a:gd name="T3" fmla="*/ 0 h 1158"/>
              <a:gd name="T4" fmla="*/ 3195 w 3655"/>
              <a:gd name="T5" fmla="*/ 307 h 1158"/>
              <a:gd name="T6" fmla="*/ 0 w 3655"/>
              <a:gd name="T7" fmla="*/ 307 h 1158"/>
              <a:gd name="T8" fmla="*/ 0 w 3655"/>
              <a:gd name="T9" fmla="*/ 851 h 1158"/>
              <a:gd name="T10" fmla="*/ 3195 w 3655"/>
              <a:gd name="T11" fmla="*/ 851 h 1158"/>
              <a:gd name="T12" fmla="*/ 3195 w 3655"/>
              <a:gd name="T13" fmla="*/ 1158 h 1158"/>
              <a:gd name="T14" fmla="*/ 3655 w 3655"/>
              <a:gd name="T15" fmla="*/ 579 h 1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5" h="1158">
                <a:moveTo>
                  <a:pt x="3655" y="579"/>
                </a:moveTo>
                <a:lnTo>
                  <a:pt x="3195" y="0"/>
                </a:lnTo>
                <a:lnTo>
                  <a:pt x="3195" y="307"/>
                </a:lnTo>
                <a:lnTo>
                  <a:pt x="0" y="307"/>
                </a:lnTo>
                <a:lnTo>
                  <a:pt x="0" y="851"/>
                </a:lnTo>
                <a:lnTo>
                  <a:pt x="3195" y="851"/>
                </a:lnTo>
                <a:lnTo>
                  <a:pt x="3195" y="1158"/>
                </a:lnTo>
                <a:lnTo>
                  <a:pt x="3655" y="579"/>
                </a:lnTo>
                <a:close/>
              </a:path>
            </a:pathLst>
          </a:custGeom>
          <a:solidFill>
            <a:schemeClr val="accent2"/>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39" name="Freeform 7"/>
          <p:cNvSpPr/>
          <p:nvPr/>
        </p:nvSpPr>
        <p:spPr bwMode="auto">
          <a:xfrm>
            <a:off x="0" y="2654301"/>
            <a:ext cx="6553407" cy="1836738"/>
          </a:xfrm>
          <a:custGeom>
            <a:avLst/>
            <a:gdLst>
              <a:gd name="T0" fmla="*/ 3185 w 3185"/>
              <a:gd name="T1" fmla="*/ 579 h 1157"/>
              <a:gd name="T2" fmla="*/ 2725 w 3185"/>
              <a:gd name="T3" fmla="*/ 0 h 1157"/>
              <a:gd name="T4" fmla="*/ 2725 w 3185"/>
              <a:gd name="T5" fmla="*/ 307 h 1157"/>
              <a:gd name="T6" fmla="*/ 0 w 3185"/>
              <a:gd name="T7" fmla="*/ 307 h 1157"/>
              <a:gd name="T8" fmla="*/ 0 w 3185"/>
              <a:gd name="T9" fmla="*/ 851 h 1157"/>
              <a:gd name="T10" fmla="*/ 2725 w 3185"/>
              <a:gd name="T11" fmla="*/ 851 h 1157"/>
              <a:gd name="T12" fmla="*/ 2725 w 3185"/>
              <a:gd name="T13" fmla="*/ 1157 h 1157"/>
              <a:gd name="T14" fmla="*/ 3185 w 3185"/>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5" h="1157">
                <a:moveTo>
                  <a:pt x="3185" y="579"/>
                </a:moveTo>
                <a:lnTo>
                  <a:pt x="2725" y="0"/>
                </a:lnTo>
                <a:lnTo>
                  <a:pt x="2725" y="307"/>
                </a:lnTo>
                <a:lnTo>
                  <a:pt x="0" y="307"/>
                </a:lnTo>
                <a:lnTo>
                  <a:pt x="0" y="851"/>
                </a:lnTo>
                <a:lnTo>
                  <a:pt x="2725" y="851"/>
                </a:lnTo>
                <a:lnTo>
                  <a:pt x="2725" y="1157"/>
                </a:lnTo>
                <a:lnTo>
                  <a:pt x="3185" y="579"/>
                </a:lnTo>
                <a:close/>
              </a:path>
            </a:pathLst>
          </a:custGeom>
          <a:solidFill>
            <a:schemeClr val="accent3"/>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0" name="Freeform 8"/>
          <p:cNvSpPr/>
          <p:nvPr/>
        </p:nvSpPr>
        <p:spPr bwMode="auto">
          <a:xfrm>
            <a:off x="0" y="1692276"/>
            <a:ext cx="5582227" cy="1836738"/>
          </a:xfrm>
          <a:custGeom>
            <a:avLst/>
            <a:gdLst>
              <a:gd name="T0" fmla="*/ 2713 w 2713"/>
              <a:gd name="T1" fmla="*/ 579 h 1157"/>
              <a:gd name="T2" fmla="*/ 2253 w 2713"/>
              <a:gd name="T3" fmla="*/ 0 h 1157"/>
              <a:gd name="T4" fmla="*/ 2253 w 2713"/>
              <a:gd name="T5" fmla="*/ 307 h 1157"/>
              <a:gd name="T6" fmla="*/ 0 w 2713"/>
              <a:gd name="T7" fmla="*/ 307 h 1157"/>
              <a:gd name="T8" fmla="*/ 0 w 2713"/>
              <a:gd name="T9" fmla="*/ 851 h 1157"/>
              <a:gd name="T10" fmla="*/ 2253 w 2713"/>
              <a:gd name="T11" fmla="*/ 851 h 1157"/>
              <a:gd name="T12" fmla="*/ 2253 w 2713"/>
              <a:gd name="T13" fmla="*/ 1157 h 1157"/>
              <a:gd name="T14" fmla="*/ 2713 w 2713"/>
              <a:gd name="T15" fmla="*/ 579 h 1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3" h="1157">
                <a:moveTo>
                  <a:pt x="2713" y="579"/>
                </a:moveTo>
                <a:lnTo>
                  <a:pt x="2253" y="0"/>
                </a:lnTo>
                <a:lnTo>
                  <a:pt x="2253" y="307"/>
                </a:lnTo>
                <a:lnTo>
                  <a:pt x="0" y="307"/>
                </a:lnTo>
                <a:lnTo>
                  <a:pt x="0" y="851"/>
                </a:lnTo>
                <a:lnTo>
                  <a:pt x="2253" y="851"/>
                </a:lnTo>
                <a:lnTo>
                  <a:pt x="2253" y="1157"/>
                </a:lnTo>
                <a:lnTo>
                  <a:pt x="2713" y="579"/>
                </a:lnTo>
                <a:close/>
              </a:path>
            </a:pathLst>
          </a:custGeom>
          <a:solidFill>
            <a:schemeClr val="accent4"/>
          </a:solidFill>
          <a:ln>
            <a:noFill/>
          </a:ln>
          <a:effectLst>
            <a:outerShdw blurRad="50800" dist="38100" dir="5400000" algn="t" rotWithShape="0">
              <a:prstClr val="black">
                <a:alpha val="15000"/>
              </a:prstClr>
            </a:outerShdw>
          </a:effectLst>
        </p:spPr>
        <p:txBody>
          <a:bodyPr vert="horz" wrap="square" lIns="91440" tIns="45720" rIns="91440" bIns="45720" numCol="1" anchor="t" anchorCtr="0" compatLnSpc="1"/>
          <a:lstStyle/>
          <a:p>
            <a:endParaRPr lang="id-ID"/>
          </a:p>
        </p:txBody>
      </p:sp>
      <p:sp>
        <p:nvSpPr>
          <p:cNvPr id="43" name="TextBox 23"/>
          <p:cNvSpPr txBox="1"/>
          <p:nvPr/>
        </p:nvSpPr>
        <p:spPr>
          <a:xfrm>
            <a:off x="1096645" y="2348865"/>
            <a:ext cx="433959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KIỂM THỬ VÀ SỬA LỖI</a:t>
            </a:r>
            <a:endParaRPr lang="en-US" altLang="id-ID" sz="2800" b="1" dirty="0">
              <a:solidFill>
                <a:schemeClr val="bg1"/>
              </a:solidFill>
              <a:latin typeface="+mj-lt"/>
            </a:endParaRPr>
          </a:p>
        </p:txBody>
      </p:sp>
      <p:sp>
        <p:nvSpPr>
          <p:cNvPr id="44" name="TextBox 23"/>
          <p:cNvSpPr txBox="1"/>
          <p:nvPr/>
        </p:nvSpPr>
        <p:spPr>
          <a:xfrm>
            <a:off x="1096645" y="3310890"/>
            <a:ext cx="4401820"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ĐÓNG GÓI VÀ TRIỂN KHAI</a:t>
            </a:r>
            <a:endParaRPr lang="en-US" altLang="id-ID" sz="2800" b="1" dirty="0">
              <a:solidFill>
                <a:schemeClr val="bg1"/>
              </a:solidFill>
              <a:latin typeface="+mj-lt"/>
            </a:endParaRPr>
          </a:p>
        </p:txBody>
      </p:sp>
      <p:sp>
        <p:nvSpPr>
          <p:cNvPr id="45" name="TextBox 23"/>
          <p:cNvSpPr txBox="1"/>
          <p:nvPr/>
        </p:nvSpPr>
        <p:spPr>
          <a:xfrm>
            <a:off x="1096645" y="4293235"/>
            <a:ext cx="5172075" cy="52197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2800" b="1" dirty="0">
                <a:solidFill>
                  <a:schemeClr val="bg1"/>
                </a:solidFill>
                <a:latin typeface="+mj-lt"/>
              </a:rPr>
              <a:t>KẾT LUẬN </a:t>
            </a:r>
            <a:endParaRPr lang="en-US" altLang="id-ID" sz="2800" b="1" dirty="0">
              <a:solidFill>
                <a:schemeClr val="bg1"/>
              </a:solidFill>
              <a:latin typeface="+mj-lt"/>
            </a:endParaRPr>
          </a:p>
        </p:txBody>
      </p:sp>
      <p:sp>
        <p:nvSpPr>
          <p:cNvPr id="47" name="TextBox 46"/>
          <p:cNvSpPr txBox="1"/>
          <p:nvPr/>
        </p:nvSpPr>
        <p:spPr>
          <a:xfrm>
            <a:off x="7974648" y="2447396"/>
            <a:ext cx="2236981" cy="398780"/>
          </a:xfrm>
          <a:prstGeom prst="rect">
            <a:avLst/>
          </a:prstGeom>
          <a:noFill/>
        </p:spPr>
        <p:txBody>
          <a:bodyPr wrap="square" rtlCol="0">
            <a:spAutoFit/>
          </a:bodyPr>
          <a:lstStyle/>
          <a:p>
            <a:r>
              <a:rPr lang="en-US" altLang="id-ID" sz="2000" b="1" dirty="0">
                <a:latin typeface="+mj-lt"/>
              </a:rPr>
              <a:t>Note.</a:t>
            </a:r>
            <a:endParaRPr lang="en-US" altLang="id-ID" sz="2000" b="1" dirty="0">
              <a:latin typeface="+mj-lt"/>
            </a:endParaRPr>
          </a:p>
        </p:txBody>
      </p:sp>
      <p:sp>
        <p:nvSpPr>
          <p:cNvPr id="48" name="Rectangle 47"/>
          <p:cNvSpPr/>
          <p:nvPr/>
        </p:nvSpPr>
        <p:spPr>
          <a:xfrm>
            <a:off x="7974648" y="2870629"/>
            <a:ext cx="3678237" cy="1198880"/>
          </a:xfrm>
          <a:prstGeom prst="rect">
            <a:avLst/>
          </a:prstGeom>
        </p:spPr>
        <p:txBody>
          <a:bodyPr wrap="square">
            <a:spAutoFit/>
          </a:bodyPr>
          <a:lstStyle/>
          <a:p>
            <a:pPr algn="just"/>
            <a:r>
              <a:rPr lang="en-US" sz="1800" dirty="0">
                <a:solidFill>
                  <a:schemeClr val="tx1"/>
                </a:solidFill>
                <a:latin typeface="+mj-lt"/>
                <a:cs typeface="+mj-lt"/>
              </a:rPr>
              <a:t>Trong quá trình chuẩn bị code chúng ta sẽ thiết lập luồng đi của dữ liệu và vẽ Acitivity Diagram</a:t>
            </a:r>
            <a:endParaRPr lang="en-US" sz="1800" dirty="0">
              <a:solidFill>
                <a:schemeClr val="tx1"/>
              </a:solidFill>
              <a:latin typeface="+mj-lt"/>
              <a:cs typeface="+mj-lt"/>
            </a:endParaRPr>
          </a:p>
          <a:p>
            <a:pPr algn="just"/>
            <a:endParaRPr lang="en-US" sz="1800" dirty="0">
              <a:solidFill>
                <a:schemeClr val="tx1"/>
              </a:solidFill>
              <a:latin typeface="+mj-lt"/>
              <a:cs typeface="+mj-lt"/>
            </a:endParaRPr>
          </a:p>
        </p:txBody>
      </p:sp>
      <p:sp>
        <p:nvSpPr>
          <p:cNvPr id="49" name="Freeform 21"/>
          <p:cNvSpPr>
            <a:spLocks noEditPoints="1"/>
          </p:cNvSpPr>
          <p:nvPr/>
        </p:nvSpPr>
        <p:spPr bwMode="auto">
          <a:xfrm>
            <a:off x="373472" y="3337862"/>
            <a:ext cx="493384" cy="4764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9" name="Group 58"/>
          <p:cNvGrpSpPr/>
          <p:nvPr/>
        </p:nvGrpSpPr>
        <p:grpSpPr>
          <a:xfrm>
            <a:off x="425962" y="2353841"/>
            <a:ext cx="388404" cy="511175"/>
            <a:chOff x="5081588" y="1744663"/>
            <a:chExt cx="552450" cy="727075"/>
          </a:xfrm>
          <a:solidFill>
            <a:schemeClr val="bg1"/>
          </a:solidFill>
        </p:grpSpPr>
        <p:sp>
          <p:nvSpPr>
            <p:cNvPr id="60"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grpSp>
        <p:nvGrpSpPr>
          <p:cNvPr id="64" name="Group 63"/>
          <p:cNvGrpSpPr/>
          <p:nvPr/>
        </p:nvGrpSpPr>
        <p:grpSpPr>
          <a:xfrm>
            <a:off x="353246" y="4250352"/>
            <a:ext cx="533837" cy="508005"/>
            <a:chOff x="6719888" y="887413"/>
            <a:chExt cx="492125" cy="468312"/>
          </a:xfrm>
          <a:solidFill>
            <a:schemeClr val="bg1"/>
          </a:solidFill>
        </p:grpSpPr>
        <p:sp>
          <p:nvSpPr>
            <p:cNvPr id="65"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71" name="Group 70"/>
          <p:cNvGrpSpPr/>
          <p:nvPr/>
        </p:nvGrpSpPr>
        <p:grpSpPr>
          <a:xfrm>
            <a:off x="393712" y="5268685"/>
            <a:ext cx="452905" cy="451439"/>
            <a:chOff x="9053513" y="484188"/>
            <a:chExt cx="490538" cy="488950"/>
          </a:xfrm>
          <a:solidFill>
            <a:schemeClr val="bg1"/>
          </a:solidFill>
        </p:grpSpPr>
        <p:sp>
          <p:nvSpPr>
            <p:cNvPr id="72" name="Freeform 5"/>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3" name="Freeform 6"/>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700">
        <p:push dir="r"/>
      </p:transition>
    </mc:Choice>
    <mc:Fallback>
      <p:transition spd="med">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0-#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0-#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3" grpId="0"/>
      <p:bldP spid="44" grpId="0"/>
      <p:bldP spid="45" grpId="0"/>
      <p:bldP spid="47" grpId="0"/>
      <p:bldP spid="48" grpId="0"/>
      <p:bldP spid="4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3"/>
          <p:cNvSpPr/>
          <p:nvPr/>
        </p:nvSpPr>
        <p:spPr bwMode="auto">
          <a:xfrm>
            <a:off x="3328322" y="2794890"/>
            <a:ext cx="317113" cy="237823"/>
          </a:xfrm>
          <a:custGeom>
            <a:avLst/>
            <a:gdLst>
              <a:gd name="connsiteX0" fmla="*/ 202025 w 339741"/>
              <a:gd name="connsiteY0" fmla="*/ 0 h 254794"/>
              <a:gd name="connsiteX1" fmla="*/ 219091 w 339741"/>
              <a:gd name="connsiteY1" fmla="*/ 7144 h 254794"/>
              <a:gd name="connsiteX2" fmla="*/ 339741 w 339741"/>
              <a:gd name="connsiteY2" fmla="*/ 127794 h 254794"/>
              <a:gd name="connsiteX3" fmla="*/ 219091 w 339741"/>
              <a:gd name="connsiteY3" fmla="*/ 245269 h 254794"/>
              <a:gd name="connsiteX4" fmla="*/ 203216 w 339741"/>
              <a:gd name="connsiteY4" fmla="*/ 254794 h 254794"/>
              <a:gd name="connsiteX5" fmla="*/ 187341 w 339741"/>
              <a:gd name="connsiteY5" fmla="*/ 245269 h 254794"/>
              <a:gd name="connsiteX6" fmla="*/ 187341 w 339741"/>
              <a:gd name="connsiteY6" fmla="*/ 213519 h 254794"/>
              <a:gd name="connsiteX7" fmla="*/ 273066 w 339741"/>
              <a:gd name="connsiteY7" fmla="*/ 127794 h 254794"/>
              <a:gd name="connsiteX8" fmla="*/ 187341 w 339741"/>
              <a:gd name="connsiteY8" fmla="*/ 42069 h 254794"/>
              <a:gd name="connsiteX9" fmla="*/ 187341 w 339741"/>
              <a:gd name="connsiteY9" fmla="*/ 7144 h 254794"/>
              <a:gd name="connsiteX10" fmla="*/ 202025 w 339741"/>
              <a:gd name="connsiteY10" fmla="*/ 0 h 254794"/>
              <a:gd name="connsiteX11" fmla="*/ 22007 w 339741"/>
              <a:gd name="connsiteY11" fmla="*/ 0 h 254794"/>
              <a:gd name="connsiteX12" fmla="*/ 39299 w 339741"/>
              <a:gd name="connsiteY12" fmla="*/ 7144 h 254794"/>
              <a:gd name="connsiteX13" fmla="*/ 158766 w 339741"/>
              <a:gd name="connsiteY13" fmla="*/ 127794 h 254794"/>
              <a:gd name="connsiteX14" fmla="*/ 39299 w 339741"/>
              <a:gd name="connsiteY14" fmla="*/ 245269 h 254794"/>
              <a:gd name="connsiteX15" fmla="*/ 23579 w 339741"/>
              <a:gd name="connsiteY15" fmla="*/ 254794 h 254794"/>
              <a:gd name="connsiteX16" fmla="*/ 4716 w 339741"/>
              <a:gd name="connsiteY16" fmla="*/ 245269 h 254794"/>
              <a:gd name="connsiteX17" fmla="*/ 4716 w 339741"/>
              <a:gd name="connsiteY17" fmla="*/ 213519 h 254794"/>
              <a:gd name="connsiteX18" fmla="*/ 92745 w 339741"/>
              <a:gd name="connsiteY18" fmla="*/ 127794 h 254794"/>
              <a:gd name="connsiteX19" fmla="*/ 4716 w 339741"/>
              <a:gd name="connsiteY19" fmla="*/ 42069 h 254794"/>
              <a:gd name="connsiteX20" fmla="*/ 4716 w 339741"/>
              <a:gd name="connsiteY20" fmla="*/ 7144 h 254794"/>
              <a:gd name="connsiteX21" fmla="*/ 22007 w 339741"/>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9741" h="254794">
                <a:moveTo>
                  <a:pt x="202025" y="0"/>
                </a:moveTo>
                <a:cubicBezTo>
                  <a:pt x="207979" y="0"/>
                  <a:pt x="214329" y="2382"/>
                  <a:pt x="219091" y="7144"/>
                </a:cubicBezTo>
                <a:cubicBezTo>
                  <a:pt x="339741" y="127794"/>
                  <a:pt x="339741" y="127794"/>
                  <a:pt x="339741" y="127794"/>
                </a:cubicBezTo>
                <a:cubicBezTo>
                  <a:pt x="219091" y="245269"/>
                  <a:pt x="219091" y="245269"/>
                  <a:pt x="219091" y="245269"/>
                </a:cubicBezTo>
                <a:cubicBezTo>
                  <a:pt x="215916" y="251619"/>
                  <a:pt x="209566" y="254794"/>
                  <a:pt x="203216" y="254794"/>
                </a:cubicBezTo>
                <a:cubicBezTo>
                  <a:pt x="196866" y="254794"/>
                  <a:pt x="190516" y="251619"/>
                  <a:pt x="187341" y="245269"/>
                </a:cubicBezTo>
                <a:cubicBezTo>
                  <a:pt x="177816" y="238919"/>
                  <a:pt x="177816" y="223044"/>
                  <a:pt x="187341" y="213519"/>
                </a:cubicBezTo>
                <a:cubicBezTo>
                  <a:pt x="273066" y="127794"/>
                  <a:pt x="273066" y="127794"/>
                  <a:pt x="273066" y="127794"/>
                </a:cubicBezTo>
                <a:cubicBezTo>
                  <a:pt x="187341" y="42069"/>
                  <a:pt x="187341" y="42069"/>
                  <a:pt x="187341" y="42069"/>
                </a:cubicBezTo>
                <a:cubicBezTo>
                  <a:pt x="177816" y="32544"/>
                  <a:pt x="177816" y="16669"/>
                  <a:pt x="187341" y="7144"/>
                </a:cubicBezTo>
                <a:cubicBezTo>
                  <a:pt x="190516" y="2382"/>
                  <a:pt x="196072" y="0"/>
                  <a:pt x="202025" y="0"/>
                </a:cubicBezTo>
                <a:close/>
                <a:moveTo>
                  <a:pt x="22007" y="0"/>
                </a:moveTo>
                <a:cubicBezTo>
                  <a:pt x="28295" y="0"/>
                  <a:pt x="34583" y="2382"/>
                  <a:pt x="39299" y="7144"/>
                </a:cubicBezTo>
                <a:cubicBezTo>
                  <a:pt x="158766" y="127794"/>
                  <a:pt x="158766" y="127794"/>
                  <a:pt x="158766" y="127794"/>
                </a:cubicBezTo>
                <a:cubicBezTo>
                  <a:pt x="39299" y="245269"/>
                  <a:pt x="39299" y="245269"/>
                  <a:pt x="39299" y="245269"/>
                </a:cubicBezTo>
                <a:cubicBezTo>
                  <a:pt x="36155" y="251619"/>
                  <a:pt x="29867" y="254794"/>
                  <a:pt x="23579" y="254794"/>
                </a:cubicBezTo>
                <a:cubicBezTo>
                  <a:pt x="17291" y="254794"/>
                  <a:pt x="11004" y="251619"/>
                  <a:pt x="4716" y="245269"/>
                </a:cubicBezTo>
                <a:cubicBezTo>
                  <a:pt x="-1572" y="238919"/>
                  <a:pt x="-1572" y="223044"/>
                  <a:pt x="4716" y="213519"/>
                </a:cubicBezTo>
                <a:cubicBezTo>
                  <a:pt x="92745" y="127794"/>
                  <a:pt x="92745" y="127794"/>
                  <a:pt x="92745" y="127794"/>
                </a:cubicBezTo>
                <a:cubicBezTo>
                  <a:pt x="4716" y="42069"/>
                  <a:pt x="4716" y="42069"/>
                  <a:pt x="4716" y="42069"/>
                </a:cubicBezTo>
                <a:cubicBezTo>
                  <a:pt x="-1572" y="32544"/>
                  <a:pt x="-1572" y="16669"/>
                  <a:pt x="4716" y="7144"/>
                </a:cubicBezTo>
                <a:cubicBezTo>
                  <a:pt x="9432" y="2382"/>
                  <a:pt x="15720" y="0"/>
                  <a:pt x="22007"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3" name="Freeform 64"/>
          <p:cNvSpPr>
            <a:spLocks noChangeShapeType="1"/>
          </p:cNvSpPr>
          <p:nvPr/>
        </p:nvSpPr>
        <p:spPr bwMode="auto">
          <a:xfrm>
            <a:off x="5972722" y="2794890"/>
            <a:ext cx="317837" cy="237823"/>
          </a:xfrm>
          <a:custGeom>
            <a:avLst/>
            <a:gdLst>
              <a:gd name="connsiteX0" fmla="*/ 205582 w 340519"/>
              <a:gd name="connsiteY0" fmla="*/ 0 h 254794"/>
              <a:gd name="connsiteX1" fmla="*/ 223044 w 340519"/>
              <a:gd name="connsiteY1" fmla="*/ 7144 h 254794"/>
              <a:gd name="connsiteX2" fmla="*/ 340519 w 340519"/>
              <a:gd name="connsiteY2" fmla="*/ 127794 h 254794"/>
              <a:gd name="connsiteX3" fmla="*/ 223044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5582 w 340519"/>
              <a:gd name="connsiteY10" fmla="*/ 0 h 254794"/>
              <a:gd name="connsiteX11" fmla="*/ 24607 w 340519"/>
              <a:gd name="connsiteY11" fmla="*/ 0 h 254794"/>
              <a:gd name="connsiteX12" fmla="*/ 42069 w 340519"/>
              <a:gd name="connsiteY12" fmla="*/ 7144 h 254794"/>
              <a:gd name="connsiteX13" fmla="*/ 159544 w 340519"/>
              <a:gd name="connsiteY13" fmla="*/ 127794 h 254794"/>
              <a:gd name="connsiteX14" fmla="*/ 42069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4607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5582" y="0"/>
                </a:moveTo>
                <a:cubicBezTo>
                  <a:pt x="211932" y="0"/>
                  <a:pt x="218282" y="2381"/>
                  <a:pt x="223044" y="7144"/>
                </a:cubicBezTo>
                <a:cubicBezTo>
                  <a:pt x="340519" y="127794"/>
                  <a:pt x="340519" y="127794"/>
                  <a:pt x="340519" y="127794"/>
                </a:cubicBezTo>
                <a:cubicBezTo>
                  <a:pt x="223044" y="245269"/>
                  <a:pt x="223044" y="245269"/>
                  <a:pt x="223044" y="245269"/>
                </a:cubicBezTo>
                <a:cubicBezTo>
                  <a:pt x="216694" y="251619"/>
                  <a:pt x="210344" y="254794"/>
                  <a:pt x="203994" y="254794"/>
                </a:cubicBezTo>
                <a:cubicBezTo>
                  <a:pt x="200819" y="254794"/>
                  <a:pt x="194469"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9232" y="0"/>
                  <a:pt x="205582" y="0"/>
                </a:cubicBezTo>
                <a:close/>
                <a:moveTo>
                  <a:pt x="24607" y="0"/>
                </a:moveTo>
                <a:cubicBezTo>
                  <a:pt x="30957" y="0"/>
                  <a:pt x="37307" y="2381"/>
                  <a:pt x="42069" y="7144"/>
                </a:cubicBezTo>
                <a:cubicBezTo>
                  <a:pt x="159544" y="127794"/>
                  <a:pt x="159544" y="127794"/>
                  <a:pt x="159544" y="127794"/>
                </a:cubicBezTo>
                <a:cubicBezTo>
                  <a:pt x="42069" y="245269"/>
                  <a:pt x="42069" y="245269"/>
                  <a:pt x="42069" y="245269"/>
                </a:cubicBezTo>
                <a:cubicBezTo>
                  <a:pt x="35719" y="251619"/>
                  <a:pt x="29369" y="254794"/>
                  <a:pt x="23019" y="254794"/>
                </a:cubicBezTo>
                <a:cubicBezTo>
                  <a:pt x="16669" y="254794"/>
                  <a:pt x="13494"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8257" y="0"/>
                  <a:pt x="24607" y="0"/>
                </a:cubicBezTo>
                <a:close/>
              </a:path>
            </a:pathLst>
          </a:custGeom>
          <a:solidFill>
            <a:schemeClr val="accent3"/>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4" name="Freeform 65"/>
          <p:cNvSpPr>
            <a:spLocks noChangeShapeType="1"/>
          </p:cNvSpPr>
          <p:nvPr/>
        </p:nvSpPr>
        <p:spPr bwMode="auto">
          <a:xfrm>
            <a:off x="8617901" y="2794890"/>
            <a:ext cx="317837" cy="237823"/>
          </a:xfrm>
          <a:custGeom>
            <a:avLst/>
            <a:gdLst>
              <a:gd name="connsiteX0" fmla="*/ 203994 w 340519"/>
              <a:gd name="connsiteY0" fmla="*/ 0 h 254794"/>
              <a:gd name="connsiteX1" fmla="*/ 219869 w 340519"/>
              <a:gd name="connsiteY1" fmla="*/ 7144 h 254794"/>
              <a:gd name="connsiteX2" fmla="*/ 340519 w 340519"/>
              <a:gd name="connsiteY2" fmla="*/ 127794 h 254794"/>
              <a:gd name="connsiteX3" fmla="*/ 219869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3994 w 340519"/>
              <a:gd name="connsiteY10" fmla="*/ 0 h 254794"/>
              <a:gd name="connsiteX11" fmla="*/ 23019 w 340519"/>
              <a:gd name="connsiteY11" fmla="*/ 0 h 254794"/>
              <a:gd name="connsiteX12" fmla="*/ 38894 w 340519"/>
              <a:gd name="connsiteY12" fmla="*/ 7144 h 254794"/>
              <a:gd name="connsiteX13" fmla="*/ 159544 w 340519"/>
              <a:gd name="connsiteY13" fmla="*/ 127794 h 254794"/>
              <a:gd name="connsiteX14" fmla="*/ 38894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3019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3994" y="0"/>
                </a:moveTo>
                <a:cubicBezTo>
                  <a:pt x="209550" y="0"/>
                  <a:pt x="215107" y="2381"/>
                  <a:pt x="219869" y="7144"/>
                </a:cubicBezTo>
                <a:cubicBezTo>
                  <a:pt x="340519" y="127794"/>
                  <a:pt x="340519" y="127794"/>
                  <a:pt x="340519" y="127794"/>
                </a:cubicBezTo>
                <a:cubicBezTo>
                  <a:pt x="219869" y="245269"/>
                  <a:pt x="219869" y="245269"/>
                  <a:pt x="219869" y="245269"/>
                </a:cubicBezTo>
                <a:cubicBezTo>
                  <a:pt x="216694" y="251619"/>
                  <a:pt x="210344" y="254794"/>
                  <a:pt x="203994" y="254794"/>
                </a:cubicBezTo>
                <a:cubicBezTo>
                  <a:pt x="197644" y="254794"/>
                  <a:pt x="191294"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8438" y="0"/>
                  <a:pt x="203994" y="0"/>
                </a:cubicBezTo>
                <a:close/>
                <a:moveTo>
                  <a:pt x="23019" y="0"/>
                </a:moveTo>
                <a:cubicBezTo>
                  <a:pt x="28576" y="0"/>
                  <a:pt x="34132" y="2381"/>
                  <a:pt x="38894" y="7144"/>
                </a:cubicBezTo>
                <a:cubicBezTo>
                  <a:pt x="159544" y="127794"/>
                  <a:pt x="159544" y="127794"/>
                  <a:pt x="159544" y="127794"/>
                </a:cubicBezTo>
                <a:cubicBezTo>
                  <a:pt x="38894" y="245269"/>
                  <a:pt x="38894" y="245269"/>
                  <a:pt x="38894" y="245269"/>
                </a:cubicBezTo>
                <a:cubicBezTo>
                  <a:pt x="35719" y="251619"/>
                  <a:pt x="29369" y="254794"/>
                  <a:pt x="23019" y="254794"/>
                </a:cubicBezTo>
                <a:cubicBezTo>
                  <a:pt x="16669" y="254794"/>
                  <a:pt x="10319"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7463" y="0"/>
                  <a:pt x="23019" y="0"/>
                </a:cubicBezTo>
                <a:close/>
              </a:path>
            </a:pathLst>
          </a:custGeom>
          <a:solidFill>
            <a:schemeClr val="accent1"/>
          </a:solidFill>
          <a:ln>
            <a:noFill/>
          </a:ln>
        </p:spPr>
        <p:txBody>
          <a:bodyPr vert="horz" wrap="square" lIns="91440" tIns="45720" rIns="91440" bIns="45720" numCol="1" anchor="t" anchorCtr="0" compatLnSpc="1">
            <a:noAutofit/>
          </a:bodyPr>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grpSp>
        <p:nvGrpSpPr>
          <p:cNvPr id="5" name="Group 1"/>
          <p:cNvGrpSpPr/>
          <p:nvPr/>
        </p:nvGrpSpPr>
        <p:grpSpPr>
          <a:xfrm>
            <a:off x="1464792" y="1681759"/>
            <a:ext cx="1327658" cy="2563447"/>
            <a:chOff x="1368576" y="1859503"/>
            <a:chExt cx="1422400" cy="2746375"/>
          </a:xfrm>
          <a:solidFill>
            <a:schemeClr val="accent1"/>
          </a:solidFill>
        </p:grpSpPr>
        <p:sp>
          <p:nvSpPr>
            <p:cNvPr id="6" name="Freeform 37"/>
            <p:cNvSpPr/>
            <p:nvPr/>
          </p:nvSpPr>
          <p:spPr bwMode="auto">
            <a:xfrm>
              <a:off x="1965476"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7" name="Freeform 38"/>
            <p:cNvSpPr/>
            <p:nvPr/>
          </p:nvSpPr>
          <p:spPr bwMode="auto">
            <a:xfrm>
              <a:off x="2028976"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8" name="Freeform 39"/>
            <p:cNvSpPr>
              <a:spLocks noEditPoints="1"/>
            </p:cNvSpPr>
            <p:nvPr/>
          </p:nvSpPr>
          <p:spPr bwMode="auto">
            <a:xfrm>
              <a:off x="136857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9" name="Group 6"/>
          <p:cNvGrpSpPr/>
          <p:nvPr/>
        </p:nvGrpSpPr>
        <p:grpSpPr>
          <a:xfrm>
            <a:off x="4120623" y="1681759"/>
            <a:ext cx="1327658" cy="2563447"/>
            <a:chOff x="4012977" y="1859503"/>
            <a:chExt cx="1422400" cy="2746375"/>
          </a:xfrm>
          <a:solidFill>
            <a:srgbClr val="5F8D8D"/>
          </a:solidFill>
        </p:grpSpPr>
        <p:sp>
          <p:nvSpPr>
            <p:cNvPr id="10" name="Freeform 40"/>
            <p:cNvSpPr/>
            <p:nvPr/>
          </p:nvSpPr>
          <p:spPr bwMode="auto">
            <a:xfrm>
              <a:off x="4608808" y="4231228"/>
              <a:ext cx="231775" cy="374650"/>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1" name="Freeform 41"/>
            <p:cNvSpPr/>
            <p:nvPr/>
          </p:nvSpPr>
          <p:spPr bwMode="auto">
            <a:xfrm>
              <a:off x="4672308" y="4231228"/>
              <a:ext cx="104775" cy="79375"/>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2" name="Freeform 74"/>
            <p:cNvSpPr>
              <a:spLocks noEditPoints="1"/>
            </p:cNvSpPr>
            <p:nvPr/>
          </p:nvSpPr>
          <p:spPr bwMode="auto">
            <a:xfrm>
              <a:off x="4012977"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13" name="Group 7"/>
          <p:cNvGrpSpPr/>
          <p:nvPr/>
        </p:nvGrpSpPr>
        <p:grpSpPr>
          <a:xfrm>
            <a:off x="6754372" y="1681759"/>
            <a:ext cx="1327658" cy="2563447"/>
            <a:chOff x="6658156" y="1859503"/>
            <a:chExt cx="1422400" cy="2746375"/>
          </a:xfrm>
          <a:solidFill>
            <a:schemeClr val="accent1"/>
          </a:solidFill>
        </p:grpSpPr>
        <p:sp>
          <p:nvSpPr>
            <p:cNvPr id="14" name="Freeform 43"/>
            <p:cNvSpPr/>
            <p:nvPr/>
          </p:nvSpPr>
          <p:spPr bwMode="auto">
            <a:xfrm>
              <a:off x="7253727" y="4231228"/>
              <a:ext cx="231775" cy="374650"/>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5" name="Freeform 44"/>
            <p:cNvSpPr/>
            <p:nvPr/>
          </p:nvSpPr>
          <p:spPr bwMode="auto">
            <a:xfrm>
              <a:off x="7317227" y="4231228"/>
              <a:ext cx="104775" cy="79375"/>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6" name="Freeform 45"/>
            <p:cNvSpPr>
              <a:spLocks noEditPoints="1"/>
            </p:cNvSpPr>
            <p:nvPr/>
          </p:nvSpPr>
          <p:spPr bwMode="auto">
            <a:xfrm>
              <a:off x="665815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17" name="Group 8"/>
          <p:cNvGrpSpPr/>
          <p:nvPr/>
        </p:nvGrpSpPr>
        <p:grpSpPr>
          <a:xfrm>
            <a:off x="9399550" y="1681759"/>
            <a:ext cx="1327658" cy="2563447"/>
            <a:chOff x="9303334" y="1859503"/>
            <a:chExt cx="1422400" cy="2746375"/>
          </a:xfrm>
          <a:solidFill>
            <a:srgbClr val="5F8D8D"/>
          </a:solidFill>
        </p:grpSpPr>
        <p:sp>
          <p:nvSpPr>
            <p:cNvPr id="18" name="Freeform 46"/>
            <p:cNvSpPr/>
            <p:nvPr/>
          </p:nvSpPr>
          <p:spPr bwMode="auto">
            <a:xfrm>
              <a:off x="9900234"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19" name="Freeform 47"/>
            <p:cNvSpPr/>
            <p:nvPr/>
          </p:nvSpPr>
          <p:spPr bwMode="auto">
            <a:xfrm>
              <a:off x="9963734"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91440" tIns="45720" rIns="91440" bIns="45720" numCol="1" anchor="t" anchorCtr="0" compatLnSpc="1"/>
            <a:lstStyle/>
            <a:p>
              <a:pPr algn="ctr"/>
              <a:endParaRPr lang="en-US" spc="-30">
                <a:latin typeface="Arial" panose="020B0604020202020204" pitchFamily="34" charset="0"/>
                <a:ea typeface="Arial" panose="020B0604020202020204" pitchFamily="34" charset="0"/>
                <a:sym typeface="Arial" panose="020B0604020202020204" pitchFamily="34" charset="0"/>
              </a:endParaRPr>
            </a:p>
          </p:txBody>
        </p:sp>
        <p:sp>
          <p:nvSpPr>
            <p:cNvPr id="20" name="Freeform 82"/>
            <p:cNvSpPr>
              <a:spLocks noEditPoints="1"/>
            </p:cNvSpPr>
            <p:nvPr/>
          </p:nvSpPr>
          <p:spPr bwMode="auto">
            <a:xfrm>
              <a:off x="9303334"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91440" tIns="45720" rIns="91440" bIns="274320" numCol="1" anchor="b" anchorCtr="0" compatLnSpc="1"/>
            <a:lstStyle/>
            <a:p>
              <a:pPr algn="ctr"/>
              <a:endParaRPr lang="id-ID" sz="40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grpSp>
      <p:sp>
        <p:nvSpPr>
          <p:cNvPr id="21" name="TextBox 13"/>
          <p:cNvSpPr txBox="1"/>
          <p:nvPr/>
        </p:nvSpPr>
        <p:spPr>
          <a:xfrm>
            <a:off x="1808662"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01</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2" name="TextBox 96"/>
          <p:cNvSpPr txBox="1"/>
          <p:nvPr/>
        </p:nvSpPr>
        <p:spPr>
          <a:xfrm>
            <a:off x="4453063"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02</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3" name="TextBox 97"/>
          <p:cNvSpPr txBox="1"/>
          <p:nvPr/>
        </p:nvSpPr>
        <p:spPr>
          <a:xfrm>
            <a:off x="7098241"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03</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4" name="TextBox 98"/>
          <p:cNvSpPr txBox="1"/>
          <p:nvPr/>
        </p:nvSpPr>
        <p:spPr>
          <a:xfrm>
            <a:off x="9743419" y="2032967"/>
            <a:ext cx="639919" cy="584775"/>
          </a:xfrm>
          <a:prstGeom prst="rect">
            <a:avLst/>
          </a:prstGeom>
          <a:noFill/>
        </p:spPr>
        <p:txBody>
          <a:bodyPr wrap="none" rtlCol="0">
            <a:spAutoFit/>
          </a:bodyPr>
          <a:lstStyle/>
          <a:p>
            <a:pPr algn="ctr"/>
            <a:r>
              <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04</a:t>
            </a:r>
            <a:endParaRPr lang="en-US" sz="32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25" name="Freeform 1120"/>
          <p:cNvSpPr>
            <a:spLocks noEditPoints="1"/>
          </p:cNvSpPr>
          <p:nvPr/>
        </p:nvSpPr>
        <p:spPr bwMode="auto">
          <a:xfrm>
            <a:off x="9972752" y="3288732"/>
            <a:ext cx="303581" cy="240314"/>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nvGrpSpPr>
          <p:cNvPr id="26" name="Group 1271"/>
          <p:cNvGrpSpPr>
            <a:grpSpLocks noChangeAspect="1"/>
          </p:cNvGrpSpPr>
          <p:nvPr/>
        </p:nvGrpSpPr>
        <p:grpSpPr bwMode="auto">
          <a:xfrm>
            <a:off x="7360748" y="3266665"/>
            <a:ext cx="239192" cy="238952"/>
            <a:chOff x="5516" y="3626"/>
            <a:chExt cx="1981" cy="1979"/>
          </a:xfrm>
          <a:solidFill>
            <a:schemeClr val="bg1"/>
          </a:solidFill>
        </p:grpSpPr>
        <p:sp>
          <p:nvSpPr>
            <p:cNvPr id="27"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28"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29"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0"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grpSp>
        <p:nvGrpSpPr>
          <p:cNvPr id="31" name="Group 1036"/>
          <p:cNvGrpSpPr>
            <a:grpSpLocks noChangeAspect="1"/>
          </p:cNvGrpSpPr>
          <p:nvPr/>
        </p:nvGrpSpPr>
        <p:grpSpPr bwMode="auto">
          <a:xfrm>
            <a:off x="1955803" y="3284025"/>
            <a:ext cx="246522" cy="245021"/>
            <a:chOff x="9876" y="-1946"/>
            <a:chExt cx="822" cy="817"/>
          </a:xfrm>
          <a:solidFill>
            <a:schemeClr val="bg1"/>
          </a:solidFill>
        </p:grpSpPr>
        <p:sp>
          <p:nvSpPr>
            <p:cNvPr id="32" name="Freeform 1038"/>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3" name="Freeform 1039"/>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4" name="Freeform 1040"/>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5" name="Freeform 1041"/>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pPr algn="r"/>
              <a:endParaRPr lang="en-US"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6" name="Freeform 104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7" name="Freeform 1043"/>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grpSp>
      <p:sp>
        <p:nvSpPr>
          <p:cNvPr id="38" name="Freeform 1171"/>
          <p:cNvSpPr/>
          <p:nvPr/>
        </p:nvSpPr>
        <p:spPr bwMode="auto">
          <a:xfrm>
            <a:off x="4598253" y="3335739"/>
            <a:ext cx="310785" cy="233064"/>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bg1"/>
          </a:solidFill>
          <a:ln w="0">
            <a:noFill/>
            <a:prstDash val="solid"/>
            <a:round/>
          </a:ln>
        </p:spPr>
        <p:txBody>
          <a:bodyPr vert="horz" wrap="square" lIns="91440" tIns="45720" rIns="91440" bIns="45720" numCol="1" anchor="t" anchorCtr="0" compatLnSpc="1"/>
          <a:lstStyle/>
          <a:p>
            <a:pPr algn="r"/>
            <a:endParaRPr lang="en-US">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39" name="Rectangle 29"/>
          <p:cNvSpPr/>
          <p:nvPr/>
        </p:nvSpPr>
        <p:spPr>
          <a:xfrm>
            <a:off x="1141799" y="4873705"/>
            <a:ext cx="2009488" cy="86042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Đưa ra thành ứng dụng dưới dạng file exe có thể cài đặt vào máy</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0" name="Rectangle 30"/>
          <p:cNvSpPr/>
          <p:nvPr/>
        </p:nvSpPr>
        <p:spPr>
          <a:xfrm>
            <a:off x="1224915" y="4381500"/>
            <a:ext cx="165989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Sản phẩm phần mềm</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1" name="Rectangle 29"/>
          <p:cNvSpPr/>
          <p:nvPr/>
        </p:nvSpPr>
        <p:spPr>
          <a:xfrm>
            <a:off x="3768765" y="4965145"/>
            <a:ext cx="2009488" cy="60388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Qui trình cài đặt phần mềm vào trong thiết bị</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2" name="Rectangle 30"/>
          <p:cNvSpPr/>
          <p:nvPr/>
        </p:nvSpPr>
        <p:spPr>
          <a:xfrm>
            <a:off x="4057650" y="4381500"/>
            <a:ext cx="1390650"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Hướng dẫn cài đặt</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3" name="Rectangle 29"/>
          <p:cNvSpPr/>
          <p:nvPr/>
        </p:nvSpPr>
        <p:spPr>
          <a:xfrm>
            <a:off x="6608049" y="5035630"/>
            <a:ext cx="2009488" cy="60388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Chỉ dẫn cách sử dụng phần mềm</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4" name="Rectangle 30"/>
          <p:cNvSpPr/>
          <p:nvPr/>
        </p:nvSpPr>
        <p:spPr>
          <a:xfrm>
            <a:off x="6951345" y="4381500"/>
            <a:ext cx="141668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Hướng dẫn sử dụng</a:t>
            </a:r>
            <a:endParaRPr lang="zh-CN" altLang="en-US"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5" name="Rectangle 29"/>
          <p:cNvSpPr/>
          <p:nvPr/>
        </p:nvSpPr>
        <p:spPr>
          <a:xfrm>
            <a:off x="9119901" y="4718765"/>
            <a:ext cx="2009488" cy="347345"/>
          </a:xfrm>
          <a:prstGeom prst="rect">
            <a:avLst/>
          </a:prstGeom>
        </p:spPr>
        <p:txBody>
          <a:bodyPr wrap="square">
            <a:spAutoFit/>
          </a:bodyPr>
          <a:lstStyle/>
          <a:p>
            <a:pPr lvl="0" algn="ct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Đưa ra sử dụng phổ biến</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46" name="Rectangle 30"/>
          <p:cNvSpPr/>
          <p:nvPr/>
        </p:nvSpPr>
        <p:spPr>
          <a:xfrm>
            <a:off x="9626600" y="4381500"/>
            <a:ext cx="1325245"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Phát hành</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47" name="Group 46"/>
          <p:cNvGrpSpPr/>
          <p:nvPr/>
        </p:nvGrpSpPr>
        <p:grpSpPr>
          <a:xfrm>
            <a:off x="0" y="240132"/>
            <a:ext cx="12192000" cy="6617868"/>
            <a:chOff x="0" y="240132"/>
            <a:chExt cx="12192000" cy="6617868"/>
          </a:xfrm>
        </p:grpSpPr>
        <p:sp>
          <p:nvSpPr>
            <p:cNvPr id="48"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49"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50" name="TextBox 7"/>
            <p:cNvSpPr txBox="1"/>
            <p:nvPr/>
          </p:nvSpPr>
          <p:spPr>
            <a:xfrm>
              <a:off x="3296989" y="240132"/>
              <a:ext cx="5695950"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ĐÓNG GÓI VÀ TRIỂN KHAI</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1000"/>
                                        <p:tgtEl>
                                          <p:spTgt spid="45"/>
                                        </p:tgtEl>
                                      </p:cBhvr>
                                    </p:animEffect>
                                    <p:anim calcmode="lin" valueType="num">
                                      <p:cBhvr>
                                        <p:cTn id="56" dur="1000" fill="hold"/>
                                        <p:tgtEl>
                                          <p:spTgt spid="45"/>
                                        </p:tgtEl>
                                        <p:attrNameLst>
                                          <p:attrName>ppt_x</p:attrName>
                                        </p:attrNameLst>
                                      </p:cBhvr>
                                      <p:tavLst>
                                        <p:tav tm="0">
                                          <p:val>
                                            <p:strVal val="#ppt_x"/>
                                          </p:val>
                                        </p:tav>
                                        <p:tav tm="100000">
                                          <p:val>
                                            <p:strVal val="#ppt_x"/>
                                          </p:val>
                                        </p:tav>
                                      </p:tavLst>
                                    </p:anim>
                                    <p:anim calcmode="lin" valueType="num">
                                      <p:cBhvr>
                                        <p:cTn id="5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2" grpId="0" animBg="1"/>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155" y="213360"/>
            <a:ext cx="5307965" cy="829945"/>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7.KẾT LUẬN</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3787140" y="5361305"/>
            <a:ext cx="8021320" cy="88582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Quá trình thực hiện dự án còn có một vài khó khăn và bị trì trệ tiến độ. Các chức năng vẫn chưa được thực hiện hết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5016901" y="527553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15778" y="2187575"/>
            <a:ext cx="3559175" cy="3195638"/>
            <a:chOff x="4316413" y="1997075"/>
            <a:chExt cx="3559175" cy="3195638"/>
          </a:xfrm>
        </p:grpSpPr>
        <p:sp>
          <p:nvSpPr>
            <p:cNvPr id="3" name="Freeform 3"/>
            <p:cNvSpPr>
              <a:spLocks noEditPoints="1"/>
            </p:cNvSpPr>
            <p:nvPr/>
          </p:nvSpPr>
          <p:spPr bwMode="auto">
            <a:xfrm>
              <a:off x="4316413" y="2982913"/>
              <a:ext cx="1401763" cy="908050"/>
            </a:xfrm>
            <a:custGeom>
              <a:avLst/>
              <a:gdLst>
                <a:gd name="T0" fmla="*/ 244 w 275"/>
                <a:gd name="T1" fmla="*/ 58 h 178"/>
                <a:gd name="T2" fmla="*/ 217 w 275"/>
                <a:gd name="T3" fmla="*/ 74 h 178"/>
                <a:gd name="T4" fmla="*/ 217 w 275"/>
                <a:gd name="T5" fmla="*/ 74 h 178"/>
                <a:gd name="T6" fmla="*/ 200 w 275"/>
                <a:gd name="T7" fmla="*/ 84 h 178"/>
                <a:gd name="T8" fmla="*/ 193 w 275"/>
                <a:gd name="T9" fmla="*/ 84 h 178"/>
                <a:gd name="T10" fmla="*/ 193 w 275"/>
                <a:gd name="T11" fmla="*/ 84 h 178"/>
                <a:gd name="T12" fmla="*/ 175 w 275"/>
                <a:gd name="T13" fmla="*/ 69 h 178"/>
                <a:gd name="T14" fmla="*/ 175 w 275"/>
                <a:gd name="T15" fmla="*/ 69 h 178"/>
                <a:gd name="T16" fmla="*/ 89 w 275"/>
                <a:gd name="T17" fmla="*/ 0 h 178"/>
                <a:gd name="T18" fmla="*/ 0 w 275"/>
                <a:gd name="T19" fmla="*/ 89 h 178"/>
                <a:gd name="T20" fmla="*/ 89 w 275"/>
                <a:gd name="T21" fmla="*/ 178 h 178"/>
                <a:gd name="T22" fmla="*/ 175 w 275"/>
                <a:gd name="T23" fmla="*/ 110 h 178"/>
                <a:gd name="T24" fmla="*/ 176 w 275"/>
                <a:gd name="T25" fmla="*/ 110 h 178"/>
                <a:gd name="T26" fmla="*/ 193 w 275"/>
                <a:gd name="T27" fmla="*/ 95 h 178"/>
                <a:gd name="T28" fmla="*/ 193 w 275"/>
                <a:gd name="T29" fmla="*/ 95 h 178"/>
                <a:gd name="T30" fmla="*/ 200 w 275"/>
                <a:gd name="T31" fmla="*/ 95 h 178"/>
                <a:gd name="T32" fmla="*/ 200 w 275"/>
                <a:gd name="T33" fmla="*/ 95 h 178"/>
                <a:gd name="T34" fmla="*/ 217 w 275"/>
                <a:gd name="T35" fmla="*/ 104 h 178"/>
                <a:gd name="T36" fmla="*/ 217 w 275"/>
                <a:gd name="T37" fmla="*/ 104 h 178"/>
                <a:gd name="T38" fmla="*/ 244 w 275"/>
                <a:gd name="T39" fmla="*/ 121 h 178"/>
                <a:gd name="T40" fmla="*/ 275 w 275"/>
                <a:gd name="T41" fmla="*/ 89 h 178"/>
                <a:gd name="T42" fmla="*/ 244 w 275"/>
                <a:gd name="T43" fmla="*/ 58 h 178"/>
                <a:gd name="T44" fmla="*/ 89 w 275"/>
                <a:gd name="T45" fmla="*/ 158 h 178"/>
                <a:gd name="T46" fmla="*/ 20 w 275"/>
                <a:gd name="T47" fmla="*/ 89 h 178"/>
                <a:gd name="T48" fmla="*/ 89 w 275"/>
                <a:gd name="T49" fmla="*/ 21 h 178"/>
                <a:gd name="T50" fmla="*/ 157 w 275"/>
                <a:gd name="T51" fmla="*/ 89 h 178"/>
                <a:gd name="T52" fmla="*/ 89 w 275"/>
                <a:gd name="T53"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78">
                  <a:moveTo>
                    <a:pt x="244" y="58"/>
                  </a:moveTo>
                  <a:cubicBezTo>
                    <a:pt x="232" y="58"/>
                    <a:pt x="222" y="64"/>
                    <a:pt x="217" y="74"/>
                  </a:cubicBezTo>
                  <a:cubicBezTo>
                    <a:pt x="217" y="74"/>
                    <a:pt x="217" y="74"/>
                    <a:pt x="217" y="74"/>
                  </a:cubicBezTo>
                  <a:cubicBezTo>
                    <a:pt x="214" y="80"/>
                    <a:pt x="207" y="84"/>
                    <a:pt x="200" y="84"/>
                  </a:cubicBezTo>
                  <a:cubicBezTo>
                    <a:pt x="193" y="84"/>
                    <a:pt x="193" y="84"/>
                    <a:pt x="193" y="84"/>
                  </a:cubicBezTo>
                  <a:cubicBezTo>
                    <a:pt x="193" y="84"/>
                    <a:pt x="193" y="84"/>
                    <a:pt x="193" y="84"/>
                  </a:cubicBezTo>
                  <a:cubicBezTo>
                    <a:pt x="185" y="83"/>
                    <a:pt x="177" y="77"/>
                    <a:pt x="175" y="69"/>
                  </a:cubicBezTo>
                  <a:cubicBezTo>
                    <a:pt x="175" y="69"/>
                    <a:pt x="175" y="69"/>
                    <a:pt x="175" y="69"/>
                  </a:cubicBezTo>
                  <a:cubicBezTo>
                    <a:pt x="166" y="29"/>
                    <a:pt x="131" y="0"/>
                    <a:pt x="89" y="0"/>
                  </a:cubicBezTo>
                  <a:cubicBezTo>
                    <a:pt x="39" y="0"/>
                    <a:pt x="0" y="40"/>
                    <a:pt x="0" y="89"/>
                  </a:cubicBezTo>
                  <a:cubicBezTo>
                    <a:pt x="0" y="139"/>
                    <a:pt x="40" y="178"/>
                    <a:pt x="89" y="178"/>
                  </a:cubicBezTo>
                  <a:cubicBezTo>
                    <a:pt x="131" y="178"/>
                    <a:pt x="166" y="149"/>
                    <a:pt x="175" y="110"/>
                  </a:cubicBezTo>
                  <a:cubicBezTo>
                    <a:pt x="176" y="110"/>
                    <a:pt x="176" y="110"/>
                    <a:pt x="176" y="110"/>
                  </a:cubicBezTo>
                  <a:cubicBezTo>
                    <a:pt x="177" y="101"/>
                    <a:pt x="185" y="95"/>
                    <a:pt x="193" y="95"/>
                  </a:cubicBezTo>
                  <a:cubicBezTo>
                    <a:pt x="193" y="95"/>
                    <a:pt x="193" y="95"/>
                    <a:pt x="193" y="95"/>
                  </a:cubicBezTo>
                  <a:cubicBezTo>
                    <a:pt x="200" y="95"/>
                    <a:pt x="200" y="95"/>
                    <a:pt x="200" y="95"/>
                  </a:cubicBezTo>
                  <a:cubicBezTo>
                    <a:pt x="200" y="95"/>
                    <a:pt x="200" y="95"/>
                    <a:pt x="200" y="95"/>
                  </a:cubicBezTo>
                  <a:cubicBezTo>
                    <a:pt x="207" y="95"/>
                    <a:pt x="214" y="99"/>
                    <a:pt x="217" y="104"/>
                  </a:cubicBezTo>
                  <a:cubicBezTo>
                    <a:pt x="217" y="104"/>
                    <a:pt x="217" y="104"/>
                    <a:pt x="217" y="104"/>
                  </a:cubicBezTo>
                  <a:cubicBezTo>
                    <a:pt x="222" y="114"/>
                    <a:pt x="232" y="121"/>
                    <a:pt x="244" y="121"/>
                  </a:cubicBezTo>
                  <a:cubicBezTo>
                    <a:pt x="261" y="121"/>
                    <a:pt x="275" y="106"/>
                    <a:pt x="275" y="89"/>
                  </a:cubicBezTo>
                  <a:cubicBezTo>
                    <a:pt x="275" y="72"/>
                    <a:pt x="261" y="58"/>
                    <a:pt x="244" y="58"/>
                  </a:cubicBezTo>
                  <a:close/>
                  <a:moveTo>
                    <a:pt x="89" y="158"/>
                  </a:moveTo>
                  <a:cubicBezTo>
                    <a:pt x="51" y="158"/>
                    <a:pt x="20" y="127"/>
                    <a:pt x="20" y="89"/>
                  </a:cubicBezTo>
                  <a:cubicBezTo>
                    <a:pt x="20" y="51"/>
                    <a:pt x="51" y="21"/>
                    <a:pt x="89" y="21"/>
                  </a:cubicBezTo>
                  <a:cubicBezTo>
                    <a:pt x="127" y="21"/>
                    <a:pt x="157" y="51"/>
                    <a:pt x="157" y="89"/>
                  </a:cubicBezTo>
                  <a:cubicBezTo>
                    <a:pt x="157" y="127"/>
                    <a:pt x="127" y="158"/>
                    <a:pt x="89" y="158"/>
                  </a:cubicBezTo>
                  <a:close/>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4" name="Freeform 4"/>
            <p:cNvSpPr>
              <a:spLocks noEditPoints="1"/>
            </p:cNvSpPr>
            <p:nvPr/>
          </p:nvSpPr>
          <p:spPr bwMode="auto">
            <a:xfrm>
              <a:off x="6467475" y="2982913"/>
              <a:ext cx="1408113" cy="908050"/>
            </a:xfrm>
            <a:custGeom>
              <a:avLst/>
              <a:gdLst>
                <a:gd name="T0" fmla="*/ 187 w 276"/>
                <a:gd name="T1" fmla="*/ 0 h 178"/>
                <a:gd name="T2" fmla="*/ 100 w 276"/>
                <a:gd name="T3" fmla="*/ 69 h 178"/>
                <a:gd name="T4" fmla="*/ 100 w 276"/>
                <a:gd name="T5" fmla="*/ 69 h 178"/>
                <a:gd name="T6" fmla="*/ 82 w 276"/>
                <a:gd name="T7" fmla="*/ 84 h 178"/>
                <a:gd name="T8" fmla="*/ 82 w 276"/>
                <a:gd name="T9" fmla="*/ 84 h 178"/>
                <a:gd name="T10" fmla="*/ 75 w 276"/>
                <a:gd name="T11" fmla="*/ 84 h 178"/>
                <a:gd name="T12" fmla="*/ 75 w 276"/>
                <a:gd name="T13" fmla="*/ 84 h 178"/>
                <a:gd name="T14" fmla="*/ 59 w 276"/>
                <a:gd name="T15" fmla="*/ 74 h 178"/>
                <a:gd name="T16" fmla="*/ 31 w 276"/>
                <a:gd name="T17" fmla="*/ 58 h 178"/>
                <a:gd name="T18" fmla="*/ 0 w 276"/>
                <a:gd name="T19" fmla="*/ 89 h 178"/>
                <a:gd name="T20" fmla="*/ 31 w 276"/>
                <a:gd name="T21" fmla="*/ 120 h 178"/>
                <a:gd name="T22" fmla="*/ 58 w 276"/>
                <a:gd name="T23" fmla="*/ 104 h 178"/>
                <a:gd name="T24" fmla="*/ 75 w 276"/>
                <a:gd name="T25" fmla="*/ 94 h 178"/>
                <a:gd name="T26" fmla="*/ 82 w 276"/>
                <a:gd name="T27" fmla="*/ 94 h 178"/>
                <a:gd name="T28" fmla="*/ 82 w 276"/>
                <a:gd name="T29" fmla="*/ 94 h 178"/>
                <a:gd name="T30" fmla="*/ 100 w 276"/>
                <a:gd name="T31" fmla="*/ 109 h 178"/>
                <a:gd name="T32" fmla="*/ 100 w 276"/>
                <a:gd name="T33" fmla="*/ 109 h 178"/>
                <a:gd name="T34" fmla="*/ 187 w 276"/>
                <a:gd name="T35" fmla="*/ 178 h 178"/>
                <a:gd name="T36" fmla="*/ 276 w 276"/>
                <a:gd name="T37" fmla="*/ 89 h 178"/>
                <a:gd name="T38" fmla="*/ 187 w 276"/>
                <a:gd name="T39" fmla="*/ 0 h 178"/>
                <a:gd name="T40" fmla="*/ 187 w 276"/>
                <a:gd name="T41" fmla="*/ 157 h 178"/>
                <a:gd name="T42" fmla="*/ 118 w 276"/>
                <a:gd name="T43" fmla="*/ 89 h 178"/>
                <a:gd name="T44" fmla="*/ 118 w 276"/>
                <a:gd name="T45" fmla="*/ 89 h 178"/>
                <a:gd name="T46" fmla="*/ 187 w 276"/>
                <a:gd name="T47" fmla="*/ 20 h 178"/>
                <a:gd name="T48" fmla="*/ 255 w 276"/>
                <a:gd name="T49" fmla="*/ 89 h 178"/>
                <a:gd name="T50" fmla="*/ 187 w 276"/>
                <a:gd name="T51"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178">
                  <a:moveTo>
                    <a:pt x="187" y="0"/>
                  </a:moveTo>
                  <a:cubicBezTo>
                    <a:pt x="144" y="0"/>
                    <a:pt x="109" y="29"/>
                    <a:pt x="100" y="69"/>
                  </a:cubicBezTo>
                  <a:cubicBezTo>
                    <a:pt x="100" y="69"/>
                    <a:pt x="100" y="69"/>
                    <a:pt x="100" y="69"/>
                  </a:cubicBezTo>
                  <a:cubicBezTo>
                    <a:pt x="98" y="77"/>
                    <a:pt x="91" y="83"/>
                    <a:pt x="82" y="84"/>
                  </a:cubicBezTo>
                  <a:cubicBezTo>
                    <a:pt x="82" y="84"/>
                    <a:pt x="82" y="84"/>
                    <a:pt x="82" y="84"/>
                  </a:cubicBezTo>
                  <a:cubicBezTo>
                    <a:pt x="75" y="84"/>
                    <a:pt x="75" y="84"/>
                    <a:pt x="75" y="84"/>
                  </a:cubicBezTo>
                  <a:cubicBezTo>
                    <a:pt x="75" y="84"/>
                    <a:pt x="75" y="84"/>
                    <a:pt x="75" y="84"/>
                  </a:cubicBezTo>
                  <a:cubicBezTo>
                    <a:pt x="68" y="84"/>
                    <a:pt x="62" y="80"/>
                    <a:pt x="59" y="74"/>
                  </a:cubicBezTo>
                  <a:cubicBezTo>
                    <a:pt x="53" y="64"/>
                    <a:pt x="43" y="58"/>
                    <a:pt x="31" y="58"/>
                  </a:cubicBezTo>
                  <a:cubicBezTo>
                    <a:pt x="14" y="58"/>
                    <a:pt x="0" y="72"/>
                    <a:pt x="0" y="89"/>
                  </a:cubicBezTo>
                  <a:cubicBezTo>
                    <a:pt x="0" y="106"/>
                    <a:pt x="14" y="120"/>
                    <a:pt x="31" y="120"/>
                  </a:cubicBezTo>
                  <a:cubicBezTo>
                    <a:pt x="43" y="120"/>
                    <a:pt x="53" y="114"/>
                    <a:pt x="58" y="104"/>
                  </a:cubicBezTo>
                  <a:cubicBezTo>
                    <a:pt x="62" y="98"/>
                    <a:pt x="68" y="94"/>
                    <a:pt x="75" y="94"/>
                  </a:cubicBezTo>
                  <a:cubicBezTo>
                    <a:pt x="82" y="94"/>
                    <a:pt x="82" y="94"/>
                    <a:pt x="82" y="94"/>
                  </a:cubicBezTo>
                  <a:cubicBezTo>
                    <a:pt x="82" y="94"/>
                    <a:pt x="82" y="94"/>
                    <a:pt x="82" y="94"/>
                  </a:cubicBezTo>
                  <a:cubicBezTo>
                    <a:pt x="91" y="95"/>
                    <a:pt x="98" y="101"/>
                    <a:pt x="100" y="109"/>
                  </a:cubicBezTo>
                  <a:cubicBezTo>
                    <a:pt x="100" y="109"/>
                    <a:pt x="100" y="109"/>
                    <a:pt x="100" y="109"/>
                  </a:cubicBezTo>
                  <a:cubicBezTo>
                    <a:pt x="109" y="149"/>
                    <a:pt x="144" y="178"/>
                    <a:pt x="187" y="178"/>
                  </a:cubicBezTo>
                  <a:cubicBezTo>
                    <a:pt x="236" y="178"/>
                    <a:pt x="276" y="138"/>
                    <a:pt x="276" y="89"/>
                  </a:cubicBezTo>
                  <a:cubicBezTo>
                    <a:pt x="276" y="40"/>
                    <a:pt x="236" y="0"/>
                    <a:pt x="187" y="0"/>
                  </a:cubicBezTo>
                  <a:close/>
                  <a:moveTo>
                    <a:pt x="187" y="157"/>
                  </a:moveTo>
                  <a:cubicBezTo>
                    <a:pt x="149" y="158"/>
                    <a:pt x="118" y="127"/>
                    <a:pt x="118" y="89"/>
                  </a:cubicBezTo>
                  <a:cubicBezTo>
                    <a:pt x="118" y="89"/>
                    <a:pt x="118" y="89"/>
                    <a:pt x="118" y="89"/>
                  </a:cubicBezTo>
                  <a:cubicBezTo>
                    <a:pt x="118" y="51"/>
                    <a:pt x="149" y="21"/>
                    <a:pt x="187" y="20"/>
                  </a:cubicBezTo>
                  <a:cubicBezTo>
                    <a:pt x="224" y="20"/>
                    <a:pt x="255" y="51"/>
                    <a:pt x="255" y="89"/>
                  </a:cubicBezTo>
                  <a:cubicBezTo>
                    <a:pt x="255" y="127"/>
                    <a:pt x="224" y="157"/>
                    <a:pt x="187" y="157"/>
                  </a:cubicBezTo>
                  <a:close/>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5" name="Freeform 5"/>
            <p:cNvSpPr>
              <a:spLocks noEditPoints="1"/>
            </p:cNvSpPr>
            <p:nvPr/>
          </p:nvSpPr>
          <p:spPr bwMode="auto">
            <a:xfrm>
              <a:off x="6294438" y="1997075"/>
              <a:ext cx="1235075" cy="1239838"/>
            </a:xfrm>
            <a:custGeom>
              <a:avLst/>
              <a:gdLst>
                <a:gd name="T0" fmla="*/ 207 w 242"/>
                <a:gd name="T1" fmla="*/ 35 h 243"/>
                <a:gd name="T2" fmla="*/ 81 w 242"/>
                <a:gd name="T3" fmla="*/ 35 h 243"/>
                <a:gd name="T4" fmla="*/ 69 w 242"/>
                <a:gd name="T5" fmla="*/ 145 h 243"/>
                <a:gd name="T6" fmla="*/ 69 w 242"/>
                <a:gd name="T7" fmla="*/ 145 h 243"/>
                <a:gd name="T8" fmla="*/ 67 w 242"/>
                <a:gd name="T9" fmla="*/ 168 h 243"/>
                <a:gd name="T10" fmla="*/ 67 w 242"/>
                <a:gd name="T11" fmla="*/ 168 h 243"/>
                <a:gd name="T12" fmla="*/ 62 w 242"/>
                <a:gd name="T13" fmla="*/ 173 h 243"/>
                <a:gd name="T14" fmla="*/ 43 w 242"/>
                <a:gd name="T15" fmla="*/ 178 h 243"/>
                <a:gd name="T16" fmla="*/ 12 w 242"/>
                <a:gd name="T17" fmla="*/ 186 h 243"/>
                <a:gd name="T18" fmla="*/ 12 w 242"/>
                <a:gd name="T19" fmla="*/ 230 h 243"/>
                <a:gd name="T20" fmla="*/ 57 w 242"/>
                <a:gd name="T21" fmla="*/ 230 h 243"/>
                <a:gd name="T22" fmla="*/ 65 w 242"/>
                <a:gd name="T23" fmla="*/ 200 h 243"/>
                <a:gd name="T24" fmla="*/ 69 w 242"/>
                <a:gd name="T25" fmla="*/ 181 h 243"/>
                <a:gd name="T26" fmla="*/ 69 w 242"/>
                <a:gd name="T27" fmla="*/ 181 h 243"/>
                <a:gd name="T28" fmla="*/ 74 w 242"/>
                <a:gd name="T29" fmla="*/ 176 h 243"/>
                <a:gd name="T30" fmla="*/ 74 w 242"/>
                <a:gd name="T31" fmla="*/ 176 h 243"/>
                <a:gd name="T32" fmla="*/ 97 w 242"/>
                <a:gd name="T33" fmla="*/ 174 h 243"/>
                <a:gd name="T34" fmla="*/ 98 w 242"/>
                <a:gd name="T35" fmla="*/ 174 h 243"/>
                <a:gd name="T36" fmla="*/ 207 w 242"/>
                <a:gd name="T37" fmla="*/ 161 h 243"/>
                <a:gd name="T38" fmla="*/ 207 w 242"/>
                <a:gd name="T39" fmla="*/ 35 h 243"/>
                <a:gd name="T40" fmla="*/ 193 w 242"/>
                <a:gd name="T41" fmla="*/ 147 h 243"/>
                <a:gd name="T42" fmla="*/ 96 w 242"/>
                <a:gd name="T43" fmla="*/ 147 h 243"/>
                <a:gd name="T44" fmla="*/ 96 w 242"/>
                <a:gd name="T45" fmla="*/ 147 h 243"/>
                <a:gd name="T46" fmla="*/ 96 w 242"/>
                <a:gd name="T47" fmla="*/ 50 h 243"/>
                <a:gd name="T48" fmla="*/ 193 w 242"/>
                <a:gd name="T49" fmla="*/ 50 h 243"/>
                <a:gd name="T50" fmla="*/ 193 w 242"/>
                <a:gd name="T51" fmla="*/ 14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2" h="243">
                  <a:moveTo>
                    <a:pt x="207" y="35"/>
                  </a:moveTo>
                  <a:cubicBezTo>
                    <a:pt x="172" y="0"/>
                    <a:pt x="116" y="0"/>
                    <a:pt x="81" y="35"/>
                  </a:cubicBezTo>
                  <a:cubicBezTo>
                    <a:pt x="51" y="65"/>
                    <a:pt x="47" y="111"/>
                    <a:pt x="69" y="145"/>
                  </a:cubicBezTo>
                  <a:cubicBezTo>
                    <a:pt x="69" y="145"/>
                    <a:pt x="69" y="145"/>
                    <a:pt x="69" y="145"/>
                  </a:cubicBezTo>
                  <a:cubicBezTo>
                    <a:pt x="73" y="152"/>
                    <a:pt x="72" y="162"/>
                    <a:pt x="67" y="168"/>
                  </a:cubicBezTo>
                  <a:cubicBezTo>
                    <a:pt x="67" y="168"/>
                    <a:pt x="67" y="168"/>
                    <a:pt x="67" y="168"/>
                  </a:cubicBezTo>
                  <a:cubicBezTo>
                    <a:pt x="62" y="173"/>
                    <a:pt x="62" y="173"/>
                    <a:pt x="62" y="173"/>
                  </a:cubicBezTo>
                  <a:cubicBezTo>
                    <a:pt x="57" y="178"/>
                    <a:pt x="50" y="180"/>
                    <a:pt x="43" y="178"/>
                  </a:cubicBezTo>
                  <a:cubicBezTo>
                    <a:pt x="33" y="175"/>
                    <a:pt x="21" y="178"/>
                    <a:pt x="12" y="186"/>
                  </a:cubicBezTo>
                  <a:cubicBezTo>
                    <a:pt x="0" y="198"/>
                    <a:pt x="0" y="218"/>
                    <a:pt x="12" y="230"/>
                  </a:cubicBezTo>
                  <a:cubicBezTo>
                    <a:pt x="25" y="243"/>
                    <a:pt x="44" y="243"/>
                    <a:pt x="57" y="230"/>
                  </a:cubicBezTo>
                  <a:cubicBezTo>
                    <a:pt x="65" y="222"/>
                    <a:pt x="68" y="210"/>
                    <a:pt x="65" y="200"/>
                  </a:cubicBezTo>
                  <a:cubicBezTo>
                    <a:pt x="63" y="193"/>
                    <a:pt x="64" y="186"/>
                    <a:pt x="69" y="181"/>
                  </a:cubicBezTo>
                  <a:cubicBezTo>
                    <a:pt x="69" y="181"/>
                    <a:pt x="69" y="181"/>
                    <a:pt x="69" y="181"/>
                  </a:cubicBezTo>
                  <a:cubicBezTo>
                    <a:pt x="74" y="176"/>
                    <a:pt x="74" y="176"/>
                    <a:pt x="74" y="176"/>
                  </a:cubicBezTo>
                  <a:cubicBezTo>
                    <a:pt x="74" y="176"/>
                    <a:pt x="74" y="176"/>
                    <a:pt x="74" y="176"/>
                  </a:cubicBezTo>
                  <a:cubicBezTo>
                    <a:pt x="81" y="170"/>
                    <a:pt x="90" y="169"/>
                    <a:pt x="97" y="174"/>
                  </a:cubicBezTo>
                  <a:cubicBezTo>
                    <a:pt x="98" y="174"/>
                    <a:pt x="98" y="174"/>
                    <a:pt x="98" y="174"/>
                  </a:cubicBezTo>
                  <a:cubicBezTo>
                    <a:pt x="132" y="195"/>
                    <a:pt x="178" y="191"/>
                    <a:pt x="207" y="161"/>
                  </a:cubicBezTo>
                  <a:cubicBezTo>
                    <a:pt x="242" y="126"/>
                    <a:pt x="242" y="70"/>
                    <a:pt x="207" y="35"/>
                  </a:cubicBezTo>
                  <a:close/>
                  <a:moveTo>
                    <a:pt x="193" y="147"/>
                  </a:moveTo>
                  <a:cubicBezTo>
                    <a:pt x="166" y="173"/>
                    <a:pt x="123" y="173"/>
                    <a:pt x="96" y="147"/>
                  </a:cubicBezTo>
                  <a:cubicBezTo>
                    <a:pt x="96" y="147"/>
                    <a:pt x="96" y="147"/>
                    <a:pt x="96" y="147"/>
                  </a:cubicBezTo>
                  <a:cubicBezTo>
                    <a:pt x="69" y="120"/>
                    <a:pt x="69" y="77"/>
                    <a:pt x="96" y="50"/>
                  </a:cubicBezTo>
                  <a:cubicBezTo>
                    <a:pt x="123" y="23"/>
                    <a:pt x="166" y="23"/>
                    <a:pt x="193" y="50"/>
                  </a:cubicBezTo>
                  <a:cubicBezTo>
                    <a:pt x="220" y="76"/>
                    <a:pt x="220" y="120"/>
                    <a:pt x="193" y="147"/>
                  </a:cubicBezTo>
                  <a:close/>
                </a:path>
              </a:pathLst>
            </a:custGeom>
            <a:solidFill>
              <a:schemeClr val="accent3"/>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6" name="Freeform 6"/>
            <p:cNvSpPr>
              <a:spLocks noEditPoints="1"/>
            </p:cNvSpPr>
            <p:nvPr/>
          </p:nvSpPr>
          <p:spPr bwMode="auto">
            <a:xfrm>
              <a:off x="4657725" y="2001838"/>
              <a:ext cx="1233488" cy="1235075"/>
            </a:xfrm>
            <a:custGeom>
              <a:avLst/>
              <a:gdLst>
                <a:gd name="T0" fmla="*/ 230 w 242"/>
                <a:gd name="T1" fmla="*/ 185 h 242"/>
                <a:gd name="T2" fmla="*/ 199 w 242"/>
                <a:gd name="T3" fmla="*/ 177 h 242"/>
                <a:gd name="T4" fmla="*/ 180 w 242"/>
                <a:gd name="T5" fmla="*/ 172 h 242"/>
                <a:gd name="T6" fmla="*/ 176 w 242"/>
                <a:gd name="T7" fmla="*/ 168 h 242"/>
                <a:gd name="T8" fmla="*/ 176 w 242"/>
                <a:gd name="T9" fmla="*/ 167 h 242"/>
                <a:gd name="T10" fmla="*/ 174 w 242"/>
                <a:gd name="T11" fmla="*/ 144 h 242"/>
                <a:gd name="T12" fmla="*/ 173 w 242"/>
                <a:gd name="T13" fmla="*/ 144 h 242"/>
                <a:gd name="T14" fmla="*/ 161 w 242"/>
                <a:gd name="T15" fmla="*/ 34 h 242"/>
                <a:gd name="T16" fmla="*/ 35 w 242"/>
                <a:gd name="T17" fmla="*/ 34 h 242"/>
                <a:gd name="T18" fmla="*/ 35 w 242"/>
                <a:gd name="T19" fmla="*/ 160 h 242"/>
                <a:gd name="T20" fmla="*/ 145 w 242"/>
                <a:gd name="T21" fmla="*/ 173 h 242"/>
                <a:gd name="T22" fmla="*/ 145 w 242"/>
                <a:gd name="T23" fmla="*/ 173 h 242"/>
                <a:gd name="T24" fmla="*/ 168 w 242"/>
                <a:gd name="T25" fmla="*/ 175 h 242"/>
                <a:gd name="T26" fmla="*/ 168 w 242"/>
                <a:gd name="T27" fmla="*/ 175 h 242"/>
                <a:gd name="T28" fmla="*/ 173 w 242"/>
                <a:gd name="T29" fmla="*/ 180 h 242"/>
                <a:gd name="T30" fmla="*/ 178 w 242"/>
                <a:gd name="T31" fmla="*/ 199 h 242"/>
                <a:gd name="T32" fmla="*/ 186 w 242"/>
                <a:gd name="T33" fmla="*/ 229 h 242"/>
                <a:gd name="T34" fmla="*/ 230 w 242"/>
                <a:gd name="T35" fmla="*/ 229 h 242"/>
                <a:gd name="T36" fmla="*/ 230 w 242"/>
                <a:gd name="T37" fmla="*/ 185 h 242"/>
                <a:gd name="T38" fmla="*/ 146 w 242"/>
                <a:gd name="T39" fmla="*/ 146 h 242"/>
                <a:gd name="T40" fmla="*/ 49 w 242"/>
                <a:gd name="T41" fmla="*/ 146 h 242"/>
                <a:gd name="T42" fmla="*/ 49 w 242"/>
                <a:gd name="T43" fmla="*/ 49 h 242"/>
                <a:gd name="T44" fmla="*/ 146 w 242"/>
                <a:gd name="T45" fmla="*/ 49 h 242"/>
                <a:gd name="T46" fmla="*/ 146 w 242"/>
                <a:gd name="T47" fmla="*/ 14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242">
                  <a:moveTo>
                    <a:pt x="230" y="185"/>
                  </a:moveTo>
                  <a:cubicBezTo>
                    <a:pt x="222" y="177"/>
                    <a:pt x="210" y="174"/>
                    <a:pt x="199" y="177"/>
                  </a:cubicBezTo>
                  <a:cubicBezTo>
                    <a:pt x="193" y="179"/>
                    <a:pt x="185" y="177"/>
                    <a:pt x="180" y="172"/>
                  </a:cubicBezTo>
                  <a:cubicBezTo>
                    <a:pt x="176" y="168"/>
                    <a:pt x="176" y="168"/>
                    <a:pt x="176" y="168"/>
                  </a:cubicBezTo>
                  <a:cubicBezTo>
                    <a:pt x="176" y="167"/>
                    <a:pt x="176" y="167"/>
                    <a:pt x="176" y="167"/>
                  </a:cubicBezTo>
                  <a:cubicBezTo>
                    <a:pt x="170" y="161"/>
                    <a:pt x="169" y="152"/>
                    <a:pt x="174" y="144"/>
                  </a:cubicBezTo>
                  <a:cubicBezTo>
                    <a:pt x="173" y="144"/>
                    <a:pt x="173" y="144"/>
                    <a:pt x="173" y="144"/>
                  </a:cubicBezTo>
                  <a:cubicBezTo>
                    <a:pt x="195" y="110"/>
                    <a:pt x="191" y="64"/>
                    <a:pt x="161" y="34"/>
                  </a:cubicBezTo>
                  <a:cubicBezTo>
                    <a:pt x="126" y="0"/>
                    <a:pt x="69" y="0"/>
                    <a:pt x="35" y="34"/>
                  </a:cubicBezTo>
                  <a:cubicBezTo>
                    <a:pt x="0" y="69"/>
                    <a:pt x="0" y="126"/>
                    <a:pt x="35" y="160"/>
                  </a:cubicBezTo>
                  <a:cubicBezTo>
                    <a:pt x="65" y="190"/>
                    <a:pt x="110" y="194"/>
                    <a:pt x="145" y="173"/>
                  </a:cubicBezTo>
                  <a:cubicBezTo>
                    <a:pt x="145" y="173"/>
                    <a:pt x="145" y="173"/>
                    <a:pt x="145" y="173"/>
                  </a:cubicBezTo>
                  <a:cubicBezTo>
                    <a:pt x="152" y="169"/>
                    <a:pt x="161" y="169"/>
                    <a:pt x="168" y="175"/>
                  </a:cubicBezTo>
                  <a:cubicBezTo>
                    <a:pt x="168" y="175"/>
                    <a:pt x="168" y="175"/>
                    <a:pt x="168" y="175"/>
                  </a:cubicBezTo>
                  <a:cubicBezTo>
                    <a:pt x="173" y="180"/>
                    <a:pt x="173" y="180"/>
                    <a:pt x="173" y="180"/>
                  </a:cubicBezTo>
                  <a:cubicBezTo>
                    <a:pt x="178" y="185"/>
                    <a:pt x="179" y="192"/>
                    <a:pt x="178" y="199"/>
                  </a:cubicBezTo>
                  <a:cubicBezTo>
                    <a:pt x="175" y="209"/>
                    <a:pt x="177" y="221"/>
                    <a:pt x="186" y="229"/>
                  </a:cubicBezTo>
                  <a:cubicBezTo>
                    <a:pt x="198" y="242"/>
                    <a:pt x="218" y="242"/>
                    <a:pt x="230" y="229"/>
                  </a:cubicBezTo>
                  <a:cubicBezTo>
                    <a:pt x="242" y="217"/>
                    <a:pt x="242" y="197"/>
                    <a:pt x="230" y="185"/>
                  </a:cubicBezTo>
                  <a:close/>
                  <a:moveTo>
                    <a:pt x="146" y="146"/>
                  </a:moveTo>
                  <a:cubicBezTo>
                    <a:pt x="119" y="173"/>
                    <a:pt x="76" y="173"/>
                    <a:pt x="49" y="146"/>
                  </a:cubicBezTo>
                  <a:cubicBezTo>
                    <a:pt x="23" y="119"/>
                    <a:pt x="23" y="76"/>
                    <a:pt x="49" y="49"/>
                  </a:cubicBezTo>
                  <a:cubicBezTo>
                    <a:pt x="76" y="22"/>
                    <a:pt x="119" y="22"/>
                    <a:pt x="146" y="49"/>
                  </a:cubicBezTo>
                  <a:cubicBezTo>
                    <a:pt x="173" y="76"/>
                    <a:pt x="173" y="119"/>
                    <a:pt x="146" y="146"/>
                  </a:cubicBezTo>
                  <a:close/>
                </a:path>
              </a:pathLst>
            </a:custGeom>
            <a:solidFill>
              <a:schemeClr val="accent2"/>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7" name="Freeform 7"/>
            <p:cNvSpPr/>
            <p:nvPr/>
          </p:nvSpPr>
          <p:spPr bwMode="auto">
            <a:xfrm>
              <a:off x="5453063" y="3171825"/>
              <a:ext cx="1285875" cy="2020888"/>
            </a:xfrm>
            <a:custGeom>
              <a:avLst/>
              <a:gdLst>
                <a:gd name="T0" fmla="*/ 131 w 252"/>
                <a:gd name="T1" fmla="*/ 144 h 396"/>
                <a:gd name="T2" fmla="*/ 131 w 252"/>
                <a:gd name="T3" fmla="*/ 109 h 396"/>
                <a:gd name="T4" fmla="*/ 180 w 252"/>
                <a:gd name="T5" fmla="*/ 55 h 396"/>
                <a:gd name="T6" fmla="*/ 126 w 252"/>
                <a:gd name="T7" fmla="*/ 0 h 396"/>
                <a:gd name="T8" fmla="*/ 71 w 252"/>
                <a:gd name="T9" fmla="*/ 55 h 396"/>
                <a:gd name="T10" fmla="*/ 121 w 252"/>
                <a:gd name="T11" fmla="*/ 109 h 396"/>
                <a:gd name="T12" fmla="*/ 121 w 252"/>
                <a:gd name="T13" fmla="*/ 144 h 396"/>
                <a:gd name="T14" fmla="*/ 0 w 252"/>
                <a:gd name="T15" fmla="*/ 270 h 396"/>
                <a:gd name="T16" fmla="*/ 126 w 252"/>
                <a:gd name="T17" fmla="*/ 396 h 396"/>
                <a:gd name="T18" fmla="*/ 252 w 252"/>
                <a:gd name="T19" fmla="*/ 270 h 396"/>
                <a:gd name="T20" fmla="*/ 131 w 252"/>
                <a:gd name="T21" fmla="*/ 14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396">
                  <a:moveTo>
                    <a:pt x="131" y="144"/>
                  </a:moveTo>
                  <a:cubicBezTo>
                    <a:pt x="131" y="109"/>
                    <a:pt x="131" y="109"/>
                    <a:pt x="131" y="109"/>
                  </a:cubicBezTo>
                  <a:cubicBezTo>
                    <a:pt x="158" y="106"/>
                    <a:pt x="180" y="83"/>
                    <a:pt x="180" y="55"/>
                  </a:cubicBezTo>
                  <a:cubicBezTo>
                    <a:pt x="180" y="25"/>
                    <a:pt x="156" y="0"/>
                    <a:pt x="126" y="0"/>
                  </a:cubicBezTo>
                  <a:cubicBezTo>
                    <a:pt x="96" y="0"/>
                    <a:pt x="71" y="25"/>
                    <a:pt x="71" y="55"/>
                  </a:cubicBezTo>
                  <a:cubicBezTo>
                    <a:pt x="71" y="83"/>
                    <a:pt x="93" y="106"/>
                    <a:pt x="121" y="109"/>
                  </a:cubicBezTo>
                  <a:cubicBezTo>
                    <a:pt x="121" y="144"/>
                    <a:pt x="121" y="144"/>
                    <a:pt x="121" y="144"/>
                  </a:cubicBezTo>
                  <a:cubicBezTo>
                    <a:pt x="53" y="147"/>
                    <a:pt x="0" y="202"/>
                    <a:pt x="0" y="270"/>
                  </a:cubicBezTo>
                  <a:cubicBezTo>
                    <a:pt x="0" y="339"/>
                    <a:pt x="56" y="396"/>
                    <a:pt x="126" y="396"/>
                  </a:cubicBezTo>
                  <a:cubicBezTo>
                    <a:pt x="195" y="396"/>
                    <a:pt x="252" y="339"/>
                    <a:pt x="252" y="270"/>
                  </a:cubicBezTo>
                  <a:cubicBezTo>
                    <a:pt x="252" y="202"/>
                    <a:pt x="198" y="147"/>
                    <a:pt x="131" y="14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8" name="Freeform 8"/>
            <p:cNvSpPr>
              <a:spLocks noEditPoints="1"/>
            </p:cNvSpPr>
            <p:nvPr/>
          </p:nvSpPr>
          <p:spPr bwMode="auto">
            <a:xfrm>
              <a:off x="5743575" y="4283075"/>
              <a:ext cx="698500" cy="536575"/>
            </a:xfrm>
            <a:custGeom>
              <a:avLst/>
              <a:gdLst>
                <a:gd name="T0" fmla="*/ 137 w 137"/>
                <a:gd name="T1" fmla="*/ 56 h 105"/>
                <a:gd name="T2" fmla="*/ 115 w 137"/>
                <a:gd name="T3" fmla="*/ 57 h 105"/>
                <a:gd name="T4" fmla="*/ 75 w 137"/>
                <a:gd name="T5" fmla="*/ 26 h 105"/>
                <a:gd name="T6" fmla="*/ 53 w 137"/>
                <a:gd name="T7" fmla="*/ 37 h 105"/>
                <a:gd name="T8" fmla="*/ 50 w 137"/>
                <a:gd name="T9" fmla="*/ 21 h 105"/>
                <a:gd name="T10" fmla="*/ 96 w 137"/>
                <a:gd name="T11" fmla="*/ 5 h 105"/>
                <a:gd name="T12" fmla="*/ 116 w 137"/>
                <a:gd name="T13" fmla="*/ 18 h 105"/>
                <a:gd name="T14" fmla="*/ 47 w 137"/>
                <a:gd name="T15" fmla="*/ 86 h 105"/>
                <a:gd name="T16" fmla="*/ 38 w 137"/>
                <a:gd name="T17" fmla="*/ 76 h 105"/>
                <a:gd name="T18" fmla="*/ 29 w 137"/>
                <a:gd name="T19" fmla="*/ 66 h 105"/>
                <a:gd name="T20" fmla="*/ 16 w 137"/>
                <a:gd name="T21" fmla="*/ 59 h 105"/>
                <a:gd name="T22" fmla="*/ 23 w 137"/>
                <a:gd name="T23" fmla="*/ 73 h 105"/>
                <a:gd name="T24" fmla="*/ 31 w 137"/>
                <a:gd name="T25" fmla="*/ 82 h 105"/>
                <a:gd name="T26" fmla="*/ 41 w 137"/>
                <a:gd name="T27" fmla="*/ 92 h 105"/>
                <a:gd name="T28" fmla="*/ 54 w 137"/>
                <a:gd name="T29" fmla="*/ 100 h 105"/>
                <a:gd name="T30" fmla="*/ 47 w 137"/>
                <a:gd name="T31" fmla="*/ 86 h 105"/>
                <a:gd name="T32" fmla="*/ 82 w 137"/>
                <a:gd name="T33" fmla="*/ 37 h 105"/>
                <a:gd name="T34" fmla="*/ 61 w 137"/>
                <a:gd name="T35" fmla="*/ 41 h 105"/>
                <a:gd name="T36" fmla="*/ 40 w 137"/>
                <a:gd name="T37" fmla="*/ 29 h 105"/>
                <a:gd name="T38" fmla="*/ 64 w 137"/>
                <a:gd name="T39" fmla="*/ 6 h 105"/>
                <a:gd name="T40" fmla="*/ 26 w 137"/>
                <a:gd name="T41" fmla="*/ 13 h 105"/>
                <a:gd name="T42" fmla="*/ 0 w 137"/>
                <a:gd name="T43" fmla="*/ 9 h 105"/>
                <a:gd name="T44" fmla="*/ 8 w 137"/>
                <a:gd name="T45" fmla="*/ 60 h 105"/>
                <a:gd name="T46" fmla="*/ 32 w 137"/>
                <a:gd name="T47" fmla="*/ 54 h 105"/>
                <a:gd name="T48" fmla="*/ 41 w 137"/>
                <a:gd name="T49" fmla="*/ 64 h 105"/>
                <a:gd name="T50" fmla="*/ 50 w 137"/>
                <a:gd name="T51" fmla="*/ 73 h 105"/>
                <a:gd name="T52" fmla="*/ 59 w 137"/>
                <a:gd name="T53" fmla="*/ 83 h 105"/>
                <a:gd name="T54" fmla="*/ 63 w 137"/>
                <a:gd name="T55" fmla="*/ 96 h 105"/>
                <a:gd name="T56" fmla="*/ 63 w 137"/>
                <a:gd name="T57" fmla="*/ 96 h 105"/>
                <a:gd name="T58" fmla="*/ 66 w 137"/>
                <a:gd name="T59" fmla="*/ 99 h 105"/>
                <a:gd name="T60" fmla="*/ 74 w 137"/>
                <a:gd name="T61" fmla="*/ 90 h 105"/>
                <a:gd name="T62" fmla="*/ 74 w 137"/>
                <a:gd name="T63" fmla="*/ 90 h 105"/>
                <a:gd name="T64" fmla="*/ 78 w 137"/>
                <a:gd name="T65" fmla="*/ 91 h 105"/>
                <a:gd name="T66" fmla="*/ 78 w 137"/>
                <a:gd name="T67" fmla="*/ 92 h 105"/>
                <a:gd name="T68" fmla="*/ 87 w 137"/>
                <a:gd name="T69" fmla="*/ 83 h 105"/>
                <a:gd name="T70" fmla="*/ 86 w 137"/>
                <a:gd name="T71" fmla="*/ 82 h 105"/>
                <a:gd name="T72" fmla="*/ 90 w 137"/>
                <a:gd name="T73" fmla="*/ 83 h 105"/>
                <a:gd name="T74" fmla="*/ 98 w 137"/>
                <a:gd name="T75" fmla="*/ 83 h 105"/>
                <a:gd name="T76" fmla="*/ 99 w 137"/>
                <a:gd name="T77" fmla="*/ 74 h 105"/>
                <a:gd name="T78" fmla="*/ 100 w 137"/>
                <a:gd name="T79" fmla="*/ 73 h 105"/>
                <a:gd name="T80" fmla="*/ 109 w 137"/>
                <a:gd name="T81" fmla="*/ 73 h 105"/>
                <a:gd name="T82" fmla="*/ 108 w 137"/>
                <a:gd name="T83"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05">
                  <a:moveTo>
                    <a:pt x="137" y="13"/>
                  </a:moveTo>
                  <a:cubicBezTo>
                    <a:pt x="137" y="56"/>
                    <a:pt x="137" y="56"/>
                    <a:pt x="137" y="56"/>
                  </a:cubicBezTo>
                  <a:cubicBezTo>
                    <a:pt x="137" y="56"/>
                    <a:pt x="128" y="58"/>
                    <a:pt x="126" y="58"/>
                  </a:cubicBezTo>
                  <a:cubicBezTo>
                    <a:pt x="124" y="59"/>
                    <a:pt x="119" y="61"/>
                    <a:pt x="115" y="57"/>
                  </a:cubicBezTo>
                  <a:cubicBezTo>
                    <a:pt x="108" y="50"/>
                    <a:pt x="86" y="27"/>
                    <a:pt x="86" y="27"/>
                  </a:cubicBezTo>
                  <a:cubicBezTo>
                    <a:pt x="86" y="27"/>
                    <a:pt x="82" y="23"/>
                    <a:pt x="75" y="26"/>
                  </a:cubicBezTo>
                  <a:cubicBezTo>
                    <a:pt x="70" y="29"/>
                    <a:pt x="61" y="34"/>
                    <a:pt x="57" y="36"/>
                  </a:cubicBezTo>
                  <a:cubicBezTo>
                    <a:pt x="56" y="37"/>
                    <a:pt x="55" y="37"/>
                    <a:pt x="53" y="37"/>
                  </a:cubicBezTo>
                  <a:cubicBezTo>
                    <a:pt x="49" y="37"/>
                    <a:pt x="45" y="34"/>
                    <a:pt x="45" y="29"/>
                  </a:cubicBezTo>
                  <a:cubicBezTo>
                    <a:pt x="45" y="26"/>
                    <a:pt x="47" y="23"/>
                    <a:pt x="50" y="21"/>
                  </a:cubicBezTo>
                  <a:cubicBezTo>
                    <a:pt x="59" y="16"/>
                    <a:pt x="76" y="6"/>
                    <a:pt x="83" y="2"/>
                  </a:cubicBezTo>
                  <a:cubicBezTo>
                    <a:pt x="87" y="0"/>
                    <a:pt x="90" y="0"/>
                    <a:pt x="96" y="5"/>
                  </a:cubicBezTo>
                  <a:cubicBezTo>
                    <a:pt x="103" y="11"/>
                    <a:pt x="110" y="17"/>
                    <a:pt x="110" y="17"/>
                  </a:cubicBezTo>
                  <a:cubicBezTo>
                    <a:pt x="110" y="17"/>
                    <a:pt x="113" y="19"/>
                    <a:pt x="116" y="18"/>
                  </a:cubicBezTo>
                  <a:cubicBezTo>
                    <a:pt x="121" y="18"/>
                    <a:pt x="137" y="13"/>
                    <a:pt x="137" y="13"/>
                  </a:cubicBezTo>
                  <a:close/>
                  <a:moveTo>
                    <a:pt x="47" y="86"/>
                  </a:moveTo>
                  <a:cubicBezTo>
                    <a:pt x="48" y="83"/>
                    <a:pt x="47" y="80"/>
                    <a:pt x="45" y="78"/>
                  </a:cubicBezTo>
                  <a:cubicBezTo>
                    <a:pt x="43" y="76"/>
                    <a:pt x="41" y="75"/>
                    <a:pt x="38" y="76"/>
                  </a:cubicBezTo>
                  <a:cubicBezTo>
                    <a:pt x="39" y="73"/>
                    <a:pt x="38" y="70"/>
                    <a:pt x="36" y="68"/>
                  </a:cubicBezTo>
                  <a:cubicBezTo>
                    <a:pt x="34" y="66"/>
                    <a:pt x="32" y="66"/>
                    <a:pt x="29" y="66"/>
                  </a:cubicBezTo>
                  <a:cubicBezTo>
                    <a:pt x="30" y="64"/>
                    <a:pt x="29" y="61"/>
                    <a:pt x="28" y="59"/>
                  </a:cubicBezTo>
                  <a:cubicBezTo>
                    <a:pt x="25" y="56"/>
                    <a:pt x="19" y="56"/>
                    <a:pt x="16" y="59"/>
                  </a:cubicBezTo>
                  <a:cubicBezTo>
                    <a:pt x="13" y="62"/>
                    <a:pt x="10" y="68"/>
                    <a:pt x="13" y="72"/>
                  </a:cubicBezTo>
                  <a:cubicBezTo>
                    <a:pt x="16" y="76"/>
                    <a:pt x="20" y="73"/>
                    <a:pt x="23" y="73"/>
                  </a:cubicBezTo>
                  <a:cubicBezTo>
                    <a:pt x="22" y="75"/>
                    <a:pt x="20" y="78"/>
                    <a:pt x="22" y="82"/>
                  </a:cubicBezTo>
                  <a:cubicBezTo>
                    <a:pt x="25" y="85"/>
                    <a:pt x="29" y="83"/>
                    <a:pt x="31" y="82"/>
                  </a:cubicBezTo>
                  <a:cubicBezTo>
                    <a:pt x="31" y="85"/>
                    <a:pt x="29" y="88"/>
                    <a:pt x="31" y="91"/>
                  </a:cubicBezTo>
                  <a:cubicBezTo>
                    <a:pt x="34" y="94"/>
                    <a:pt x="38" y="93"/>
                    <a:pt x="41" y="92"/>
                  </a:cubicBezTo>
                  <a:cubicBezTo>
                    <a:pt x="40" y="95"/>
                    <a:pt x="38" y="98"/>
                    <a:pt x="41" y="101"/>
                  </a:cubicBezTo>
                  <a:cubicBezTo>
                    <a:pt x="44" y="105"/>
                    <a:pt x="50" y="103"/>
                    <a:pt x="54" y="100"/>
                  </a:cubicBezTo>
                  <a:cubicBezTo>
                    <a:pt x="57" y="97"/>
                    <a:pt x="58" y="91"/>
                    <a:pt x="55" y="88"/>
                  </a:cubicBezTo>
                  <a:cubicBezTo>
                    <a:pt x="53" y="86"/>
                    <a:pt x="49" y="85"/>
                    <a:pt x="47" y="86"/>
                  </a:cubicBezTo>
                  <a:close/>
                  <a:moveTo>
                    <a:pt x="108" y="64"/>
                  </a:moveTo>
                  <a:cubicBezTo>
                    <a:pt x="84" y="39"/>
                    <a:pt x="96" y="50"/>
                    <a:pt x="82" y="37"/>
                  </a:cubicBezTo>
                  <a:cubicBezTo>
                    <a:pt x="82" y="37"/>
                    <a:pt x="78" y="33"/>
                    <a:pt x="73" y="35"/>
                  </a:cubicBezTo>
                  <a:cubicBezTo>
                    <a:pt x="69" y="37"/>
                    <a:pt x="65" y="39"/>
                    <a:pt x="61" y="41"/>
                  </a:cubicBezTo>
                  <a:cubicBezTo>
                    <a:pt x="57" y="43"/>
                    <a:pt x="54" y="43"/>
                    <a:pt x="53" y="43"/>
                  </a:cubicBezTo>
                  <a:cubicBezTo>
                    <a:pt x="46" y="43"/>
                    <a:pt x="40" y="37"/>
                    <a:pt x="40" y="29"/>
                  </a:cubicBezTo>
                  <a:cubicBezTo>
                    <a:pt x="40" y="24"/>
                    <a:pt x="42" y="20"/>
                    <a:pt x="46" y="17"/>
                  </a:cubicBezTo>
                  <a:cubicBezTo>
                    <a:pt x="51" y="13"/>
                    <a:pt x="64" y="6"/>
                    <a:pt x="64" y="6"/>
                  </a:cubicBezTo>
                  <a:cubicBezTo>
                    <a:pt x="64" y="6"/>
                    <a:pt x="60" y="1"/>
                    <a:pt x="52" y="1"/>
                  </a:cubicBezTo>
                  <a:cubicBezTo>
                    <a:pt x="43" y="1"/>
                    <a:pt x="26" y="13"/>
                    <a:pt x="26" y="13"/>
                  </a:cubicBezTo>
                  <a:cubicBezTo>
                    <a:pt x="26" y="13"/>
                    <a:pt x="21" y="17"/>
                    <a:pt x="14" y="14"/>
                  </a:cubicBezTo>
                  <a:cubicBezTo>
                    <a:pt x="0" y="9"/>
                    <a:pt x="0" y="9"/>
                    <a:pt x="0" y="9"/>
                  </a:cubicBezTo>
                  <a:cubicBezTo>
                    <a:pt x="0" y="58"/>
                    <a:pt x="0" y="58"/>
                    <a:pt x="0" y="58"/>
                  </a:cubicBezTo>
                  <a:cubicBezTo>
                    <a:pt x="0" y="58"/>
                    <a:pt x="4" y="59"/>
                    <a:pt x="8" y="60"/>
                  </a:cubicBezTo>
                  <a:cubicBezTo>
                    <a:pt x="8" y="58"/>
                    <a:pt x="10" y="56"/>
                    <a:pt x="11" y="54"/>
                  </a:cubicBezTo>
                  <a:cubicBezTo>
                    <a:pt x="17" y="48"/>
                    <a:pt x="27" y="48"/>
                    <a:pt x="32" y="54"/>
                  </a:cubicBezTo>
                  <a:cubicBezTo>
                    <a:pt x="34" y="56"/>
                    <a:pt x="35" y="58"/>
                    <a:pt x="35" y="60"/>
                  </a:cubicBezTo>
                  <a:cubicBezTo>
                    <a:pt x="38" y="61"/>
                    <a:pt x="39" y="62"/>
                    <a:pt x="41" y="64"/>
                  </a:cubicBezTo>
                  <a:cubicBezTo>
                    <a:pt x="43" y="65"/>
                    <a:pt x="44" y="67"/>
                    <a:pt x="44" y="70"/>
                  </a:cubicBezTo>
                  <a:cubicBezTo>
                    <a:pt x="46" y="70"/>
                    <a:pt x="48" y="71"/>
                    <a:pt x="50" y="73"/>
                  </a:cubicBezTo>
                  <a:cubicBezTo>
                    <a:pt x="52" y="75"/>
                    <a:pt x="53" y="77"/>
                    <a:pt x="53" y="80"/>
                  </a:cubicBezTo>
                  <a:cubicBezTo>
                    <a:pt x="56" y="80"/>
                    <a:pt x="58" y="82"/>
                    <a:pt x="59" y="83"/>
                  </a:cubicBezTo>
                  <a:cubicBezTo>
                    <a:pt x="62" y="87"/>
                    <a:pt x="64" y="91"/>
                    <a:pt x="63" y="96"/>
                  </a:cubicBezTo>
                  <a:cubicBezTo>
                    <a:pt x="63" y="96"/>
                    <a:pt x="63" y="96"/>
                    <a:pt x="63" y="96"/>
                  </a:cubicBezTo>
                  <a:cubicBezTo>
                    <a:pt x="63" y="96"/>
                    <a:pt x="63" y="96"/>
                    <a:pt x="63" y="96"/>
                  </a:cubicBezTo>
                  <a:cubicBezTo>
                    <a:pt x="63" y="96"/>
                    <a:pt x="63" y="96"/>
                    <a:pt x="63" y="96"/>
                  </a:cubicBezTo>
                  <a:cubicBezTo>
                    <a:pt x="63" y="96"/>
                    <a:pt x="63" y="96"/>
                    <a:pt x="63" y="96"/>
                  </a:cubicBezTo>
                  <a:cubicBezTo>
                    <a:pt x="63" y="96"/>
                    <a:pt x="65" y="98"/>
                    <a:pt x="66" y="99"/>
                  </a:cubicBezTo>
                  <a:cubicBezTo>
                    <a:pt x="68" y="102"/>
                    <a:pt x="72" y="102"/>
                    <a:pt x="74" y="99"/>
                  </a:cubicBezTo>
                  <a:cubicBezTo>
                    <a:pt x="77" y="97"/>
                    <a:pt x="77" y="93"/>
                    <a:pt x="74" y="90"/>
                  </a:cubicBezTo>
                  <a:cubicBezTo>
                    <a:pt x="74" y="90"/>
                    <a:pt x="74" y="90"/>
                    <a:pt x="74" y="90"/>
                  </a:cubicBezTo>
                  <a:cubicBezTo>
                    <a:pt x="74" y="90"/>
                    <a:pt x="74" y="90"/>
                    <a:pt x="74" y="90"/>
                  </a:cubicBezTo>
                  <a:cubicBezTo>
                    <a:pt x="66" y="82"/>
                    <a:pt x="66" y="81"/>
                    <a:pt x="67" y="81"/>
                  </a:cubicBezTo>
                  <a:cubicBezTo>
                    <a:pt x="68" y="80"/>
                    <a:pt x="69" y="82"/>
                    <a:pt x="78" y="91"/>
                  </a:cubicBezTo>
                  <a:cubicBezTo>
                    <a:pt x="78" y="91"/>
                    <a:pt x="78" y="91"/>
                    <a:pt x="78" y="91"/>
                  </a:cubicBezTo>
                  <a:cubicBezTo>
                    <a:pt x="78" y="91"/>
                    <a:pt x="78" y="91"/>
                    <a:pt x="78" y="92"/>
                  </a:cubicBezTo>
                  <a:cubicBezTo>
                    <a:pt x="81" y="94"/>
                    <a:pt x="84" y="94"/>
                    <a:pt x="87" y="92"/>
                  </a:cubicBezTo>
                  <a:cubicBezTo>
                    <a:pt x="89" y="89"/>
                    <a:pt x="89" y="85"/>
                    <a:pt x="87" y="83"/>
                  </a:cubicBezTo>
                  <a:cubicBezTo>
                    <a:pt x="87" y="83"/>
                    <a:pt x="86" y="83"/>
                    <a:pt x="86" y="82"/>
                  </a:cubicBezTo>
                  <a:cubicBezTo>
                    <a:pt x="86" y="82"/>
                    <a:pt x="86" y="82"/>
                    <a:pt x="86" y="82"/>
                  </a:cubicBezTo>
                  <a:cubicBezTo>
                    <a:pt x="78" y="74"/>
                    <a:pt x="77" y="72"/>
                    <a:pt x="78" y="71"/>
                  </a:cubicBezTo>
                  <a:cubicBezTo>
                    <a:pt x="78" y="71"/>
                    <a:pt x="82" y="75"/>
                    <a:pt x="90" y="83"/>
                  </a:cubicBezTo>
                  <a:cubicBezTo>
                    <a:pt x="90" y="83"/>
                    <a:pt x="90" y="83"/>
                    <a:pt x="90" y="83"/>
                  </a:cubicBezTo>
                  <a:cubicBezTo>
                    <a:pt x="92" y="86"/>
                    <a:pt x="96" y="85"/>
                    <a:pt x="98" y="83"/>
                  </a:cubicBezTo>
                  <a:cubicBezTo>
                    <a:pt x="101" y="81"/>
                    <a:pt x="101" y="77"/>
                    <a:pt x="99" y="75"/>
                  </a:cubicBezTo>
                  <a:cubicBezTo>
                    <a:pt x="99" y="75"/>
                    <a:pt x="99" y="75"/>
                    <a:pt x="99" y="74"/>
                  </a:cubicBezTo>
                  <a:cubicBezTo>
                    <a:pt x="88" y="64"/>
                    <a:pt x="89" y="64"/>
                    <a:pt x="90" y="63"/>
                  </a:cubicBezTo>
                  <a:cubicBezTo>
                    <a:pt x="90" y="62"/>
                    <a:pt x="90" y="62"/>
                    <a:pt x="100" y="73"/>
                  </a:cubicBezTo>
                  <a:cubicBezTo>
                    <a:pt x="100" y="73"/>
                    <a:pt x="100" y="73"/>
                    <a:pt x="100" y="73"/>
                  </a:cubicBezTo>
                  <a:cubicBezTo>
                    <a:pt x="102" y="75"/>
                    <a:pt x="106" y="75"/>
                    <a:pt x="109" y="73"/>
                  </a:cubicBezTo>
                  <a:cubicBezTo>
                    <a:pt x="111" y="70"/>
                    <a:pt x="111" y="66"/>
                    <a:pt x="109" y="64"/>
                  </a:cubicBezTo>
                  <a:cubicBezTo>
                    <a:pt x="109" y="64"/>
                    <a:pt x="108" y="64"/>
                    <a:pt x="108" y="64"/>
                  </a:cubicBezTo>
                  <a:close/>
                </a:path>
              </a:pathLst>
            </a:custGeom>
            <a:solidFill>
              <a:schemeClr val="bg1"/>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grpSp>
      <p:sp>
        <p:nvSpPr>
          <p:cNvPr id="9" name="Freeform 41"/>
          <p:cNvSpPr>
            <a:spLocks noEditPoints="1"/>
          </p:cNvSpPr>
          <p:nvPr/>
        </p:nvSpPr>
        <p:spPr bwMode="auto">
          <a:xfrm>
            <a:off x="4562988" y="3437602"/>
            <a:ext cx="377182" cy="379671"/>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0" name="Freeform 39"/>
          <p:cNvSpPr>
            <a:spLocks noEditPoints="1"/>
          </p:cNvSpPr>
          <p:nvPr/>
        </p:nvSpPr>
        <p:spPr bwMode="auto">
          <a:xfrm>
            <a:off x="6853919" y="2503604"/>
            <a:ext cx="375937" cy="379671"/>
          </a:xfrm>
          <a:custGeom>
            <a:avLst/>
            <a:gdLst>
              <a:gd name="T0" fmla="*/ 120 w 128"/>
              <a:gd name="T1" fmla="*/ 48 h 128"/>
              <a:gd name="T2" fmla="*/ 120 w 128"/>
              <a:gd name="T3" fmla="*/ 112 h 128"/>
              <a:gd name="T4" fmla="*/ 111 w 128"/>
              <a:gd name="T5" fmla="*/ 120 h 128"/>
              <a:gd name="T6" fmla="*/ 16 w 128"/>
              <a:gd name="T7" fmla="*/ 120 h 128"/>
              <a:gd name="T8" fmla="*/ 8 w 128"/>
              <a:gd name="T9" fmla="*/ 112 h 128"/>
              <a:gd name="T10" fmla="*/ 8 w 128"/>
              <a:gd name="T11" fmla="*/ 17 h 128"/>
              <a:gd name="T12" fmla="*/ 16 w 128"/>
              <a:gd name="T13" fmla="*/ 8 h 128"/>
              <a:gd name="T14" fmla="*/ 80 w 128"/>
              <a:gd name="T15" fmla="*/ 8 h 128"/>
              <a:gd name="T16" fmla="*/ 80 w 128"/>
              <a:gd name="T17" fmla="*/ 0 h 128"/>
              <a:gd name="T18" fmla="*/ 16 w 128"/>
              <a:gd name="T19" fmla="*/ 0 h 128"/>
              <a:gd name="T20" fmla="*/ 0 w 128"/>
              <a:gd name="T21" fmla="*/ 17 h 128"/>
              <a:gd name="T22" fmla="*/ 0 w 128"/>
              <a:gd name="T23" fmla="*/ 112 h 128"/>
              <a:gd name="T24" fmla="*/ 16 w 128"/>
              <a:gd name="T25" fmla="*/ 128 h 128"/>
              <a:gd name="T26" fmla="*/ 111 w 128"/>
              <a:gd name="T27" fmla="*/ 128 h 128"/>
              <a:gd name="T28" fmla="*/ 128 w 128"/>
              <a:gd name="T29" fmla="*/ 112 h 128"/>
              <a:gd name="T30" fmla="*/ 128 w 128"/>
              <a:gd name="T31" fmla="*/ 48 h 128"/>
              <a:gd name="T32" fmla="*/ 120 w 128"/>
              <a:gd name="T33" fmla="*/ 48 h 128"/>
              <a:gd name="T34" fmla="*/ 32 w 128"/>
              <a:gd name="T35" fmla="*/ 72 h 128"/>
              <a:gd name="T36" fmla="*/ 15 w 128"/>
              <a:gd name="T37" fmla="*/ 107 h 128"/>
              <a:gd name="T38" fmla="*/ 21 w 128"/>
              <a:gd name="T39" fmla="*/ 113 h 128"/>
              <a:gd name="T40" fmla="*/ 56 w 128"/>
              <a:gd name="T41" fmla="*/ 95 h 128"/>
              <a:gd name="T42" fmla="*/ 60 w 128"/>
              <a:gd name="T43" fmla="*/ 93 h 128"/>
              <a:gd name="T44" fmla="*/ 122 w 128"/>
              <a:gd name="T45" fmla="*/ 32 h 128"/>
              <a:gd name="T46" fmla="*/ 122 w 128"/>
              <a:gd name="T47" fmla="*/ 20 h 128"/>
              <a:gd name="T48" fmla="*/ 108 w 128"/>
              <a:gd name="T49" fmla="*/ 6 h 128"/>
              <a:gd name="T50" fmla="*/ 96 w 128"/>
              <a:gd name="T51" fmla="*/ 6 h 128"/>
              <a:gd name="T52" fmla="*/ 34 w 128"/>
              <a:gd name="T53" fmla="*/ 68 h 128"/>
              <a:gd name="T54" fmla="*/ 32 w 128"/>
              <a:gd name="T55" fmla="*/ 72 h 128"/>
              <a:gd name="T56" fmla="*/ 99 w 128"/>
              <a:gd name="T57" fmla="*/ 15 h 128"/>
              <a:gd name="T58" fmla="*/ 105 w 128"/>
              <a:gd name="T59" fmla="*/ 15 h 128"/>
              <a:gd name="T60" fmla="*/ 113 w 128"/>
              <a:gd name="T61" fmla="*/ 23 h 128"/>
              <a:gd name="T62" fmla="*/ 113 w 128"/>
              <a:gd name="T63" fmla="*/ 29 h 128"/>
              <a:gd name="T64" fmla="*/ 105 w 128"/>
              <a:gd name="T65" fmla="*/ 37 h 128"/>
              <a:gd name="T66" fmla="*/ 91 w 128"/>
              <a:gd name="T67" fmla="*/ 23 h 128"/>
              <a:gd name="T68" fmla="*/ 99 w 128"/>
              <a:gd name="T69" fmla="*/ 15 h 128"/>
              <a:gd name="T70" fmla="*/ 85 w 128"/>
              <a:gd name="T71" fmla="*/ 29 h 128"/>
              <a:gd name="T72" fmla="*/ 99 w 128"/>
              <a:gd name="T73" fmla="*/ 43 h 128"/>
              <a:gd name="T74" fmla="*/ 54 w 128"/>
              <a:gd name="T75" fmla="*/ 88 h 128"/>
              <a:gd name="T76" fmla="*/ 40 w 128"/>
              <a:gd name="T77" fmla="*/ 74 h 128"/>
              <a:gd name="T78" fmla="*/ 85 w 128"/>
              <a:gd name="T79" fmla="*/ 29 h 128"/>
              <a:gd name="T80" fmla="*/ 47 w 128"/>
              <a:gd name="T81" fmla="*/ 92 h 128"/>
              <a:gd name="T82" fmla="*/ 26 w 128"/>
              <a:gd name="T83" fmla="*/ 105 h 128"/>
              <a:gd name="T84" fmla="*/ 23 w 128"/>
              <a:gd name="T85" fmla="*/ 102 h 128"/>
              <a:gd name="T86" fmla="*/ 36 w 128"/>
              <a:gd name="T87" fmla="*/ 81 h 128"/>
              <a:gd name="T88" fmla="*/ 47 w 128"/>
              <a:gd name="T89"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28">
                <a:moveTo>
                  <a:pt x="120" y="48"/>
                </a:moveTo>
                <a:cubicBezTo>
                  <a:pt x="120" y="112"/>
                  <a:pt x="120" y="112"/>
                  <a:pt x="120" y="112"/>
                </a:cubicBezTo>
                <a:cubicBezTo>
                  <a:pt x="120" y="116"/>
                  <a:pt x="116" y="120"/>
                  <a:pt x="111" y="120"/>
                </a:cubicBezTo>
                <a:cubicBezTo>
                  <a:pt x="16" y="120"/>
                  <a:pt x="16" y="120"/>
                  <a:pt x="16" y="120"/>
                </a:cubicBezTo>
                <a:cubicBezTo>
                  <a:pt x="12" y="120"/>
                  <a:pt x="8" y="116"/>
                  <a:pt x="8" y="112"/>
                </a:cubicBezTo>
                <a:cubicBezTo>
                  <a:pt x="8" y="17"/>
                  <a:pt x="8" y="17"/>
                  <a:pt x="8" y="17"/>
                </a:cubicBezTo>
                <a:cubicBezTo>
                  <a:pt x="8" y="12"/>
                  <a:pt x="12" y="8"/>
                  <a:pt x="16" y="8"/>
                </a:cubicBezTo>
                <a:cubicBezTo>
                  <a:pt x="80" y="8"/>
                  <a:pt x="80" y="8"/>
                  <a:pt x="80" y="8"/>
                </a:cubicBezTo>
                <a:cubicBezTo>
                  <a:pt x="80" y="0"/>
                  <a:pt x="80" y="0"/>
                  <a:pt x="80" y="0"/>
                </a:cubicBezTo>
                <a:cubicBezTo>
                  <a:pt x="16" y="0"/>
                  <a:pt x="16" y="0"/>
                  <a:pt x="16" y="0"/>
                </a:cubicBezTo>
                <a:cubicBezTo>
                  <a:pt x="7" y="0"/>
                  <a:pt x="0" y="8"/>
                  <a:pt x="0" y="17"/>
                </a:cubicBezTo>
                <a:cubicBezTo>
                  <a:pt x="0" y="112"/>
                  <a:pt x="0" y="112"/>
                  <a:pt x="0" y="112"/>
                </a:cubicBezTo>
                <a:cubicBezTo>
                  <a:pt x="0" y="121"/>
                  <a:pt x="7" y="128"/>
                  <a:pt x="16" y="128"/>
                </a:cubicBezTo>
                <a:cubicBezTo>
                  <a:pt x="111" y="128"/>
                  <a:pt x="111" y="128"/>
                  <a:pt x="111" y="128"/>
                </a:cubicBezTo>
                <a:cubicBezTo>
                  <a:pt x="120" y="128"/>
                  <a:pt x="128" y="121"/>
                  <a:pt x="128" y="112"/>
                </a:cubicBezTo>
                <a:cubicBezTo>
                  <a:pt x="128" y="48"/>
                  <a:pt x="128" y="48"/>
                  <a:pt x="128" y="48"/>
                </a:cubicBezTo>
                <a:lnTo>
                  <a:pt x="120" y="48"/>
                </a:lnTo>
                <a:close/>
                <a:moveTo>
                  <a:pt x="32" y="72"/>
                </a:moveTo>
                <a:cubicBezTo>
                  <a:pt x="15" y="107"/>
                  <a:pt x="15" y="107"/>
                  <a:pt x="15" y="107"/>
                </a:cubicBezTo>
                <a:cubicBezTo>
                  <a:pt x="14" y="111"/>
                  <a:pt x="17" y="115"/>
                  <a:pt x="21" y="113"/>
                </a:cubicBezTo>
                <a:cubicBezTo>
                  <a:pt x="56" y="95"/>
                  <a:pt x="56" y="95"/>
                  <a:pt x="56" y="95"/>
                </a:cubicBezTo>
                <a:cubicBezTo>
                  <a:pt x="57" y="95"/>
                  <a:pt x="59" y="95"/>
                  <a:pt x="60" y="93"/>
                </a:cubicBezTo>
                <a:cubicBezTo>
                  <a:pt x="122" y="32"/>
                  <a:pt x="122" y="32"/>
                  <a:pt x="122" y="32"/>
                </a:cubicBezTo>
                <a:cubicBezTo>
                  <a:pt x="125" y="28"/>
                  <a:pt x="125" y="23"/>
                  <a:pt x="122" y="20"/>
                </a:cubicBezTo>
                <a:cubicBezTo>
                  <a:pt x="108" y="6"/>
                  <a:pt x="108" y="6"/>
                  <a:pt x="108" y="6"/>
                </a:cubicBezTo>
                <a:cubicBezTo>
                  <a:pt x="104" y="3"/>
                  <a:pt x="99" y="3"/>
                  <a:pt x="96" y="6"/>
                </a:cubicBezTo>
                <a:cubicBezTo>
                  <a:pt x="34" y="68"/>
                  <a:pt x="34" y="68"/>
                  <a:pt x="34" y="68"/>
                </a:cubicBezTo>
                <a:cubicBezTo>
                  <a:pt x="33" y="69"/>
                  <a:pt x="33" y="71"/>
                  <a:pt x="32" y="72"/>
                </a:cubicBezTo>
                <a:close/>
                <a:moveTo>
                  <a:pt x="99" y="15"/>
                </a:moveTo>
                <a:cubicBezTo>
                  <a:pt x="101" y="13"/>
                  <a:pt x="103" y="13"/>
                  <a:pt x="105" y="15"/>
                </a:cubicBezTo>
                <a:cubicBezTo>
                  <a:pt x="113" y="23"/>
                  <a:pt x="113" y="23"/>
                  <a:pt x="113" y="23"/>
                </a:cubicBezTo>
                <a:cubicBezTo>
                  <a:pt x="115" y="25"/>
                  <a:pt x="115" y="27"/>
                  <a:pt x="113" y="29"/>
                </a:cubicBezTo>
                <a:cubicBezTo>
                  <a:pt x="105" y="37"/>
                  <a:pt x="105" y="37"/>
                  <a:pt x="105" y="37"/>
                </a:cubicBezTo>
                <a:cubicBezTo>
                  <a:pt x="91" y="23"/>
                  <a:pt x="91" y="23"/>
                  <a:pt x="91" y="23"/>
                </a:cubicBezTo>
                <a:lnTo>
                  <a:pt x="99" y="15"/>
                </a:lnTo>
                <a:close/>
                <a:moveTo>
                  <a:pt x="85" y="29"/>
                </a:moveTo>
                <a:cubicBezTo>
                  <a:pt x="99" y="43"/>
                  <a:pt x="99" y="43"/>
                  <a:pt x="99" y="43"/>
                </a:cubicBezTo>
                <a:cubicBezTo>
                  <a:pt x="54" y="88"/>
                  <a:pt x="54" y="88"/>
                  <a:pt x="54" y="88"/>
                </a:cubicBezTo>
                <a:cubicBezTo>
                  <a:pt x="49" y="83"/>
                  <a:pt x="42" y="75"/>
                  <a:pt x="40" y="74"/>
                </a:cubicBezTo>
                <a:lnTo>
                  <a:pt x="85" y="29"/>
                </a:lnTo>
                <a:close/>
                <a:moveTo>
                  <a:pt x="47" y="92"/>
                </a:moveTo>
                <a:cubicBezTo>
                  <a:pt x="26" y="105"/>
                  <a:pt x="26" y="105"/>
                  <a:pt x="26" y="105"/>
                </a:cubicBezTo>
                <a:cubicBezTo>
                  <a:pt x="24" y="106"/>
                  <a:pt x="22" y="104"/>
                  <a:pt x="23" y="102"/>
                </a:cubicBezTo>
                <a:cubicBezTo>
                  <a:pt x="36" y="81"/>
                  <a:pt x="36" y="81"/>
                  <a:pt x="36" y="81"/>
                </a:cubicBezTo>
                <a:lnTo>
                  <a:pt x="47" y="92"/>
                </a:lnTo>
                <a:close/>
              </a:path>
            </a:pathLst>
          </a:custGeom>
          <a:solidFill>
            <a:schemeClr val="accent3"/>
          </a:solidFill>
          <a:ln>
            <a:noFill/>
          </a:ln>
        </p:spPr>
        <p:txBody>
          <a:bodyPr vert="horz" wrap="square" lIns="91440" tIns="45720" rIns="91440" bIns="45720" numCol="1" anchor="t" anchorCtr="0" compatLnSpc="1"/>
          <a:lstStyle/>
          <a:p>
            <a:endParaRPr lang="en-US">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1" name="Freeform 36"/>
          <p:cNvSpPr>
            <a:spLocks noEditPoints="1"/>
          </p:cNvSpPr>
          <p:nvPr/>
        </p:nvSpPr>
        <p:spPr bwMode="auto">
          <a:xfrm>
            <a:off x="7229856" y="3437602"/>
            <a:ext cx="377182" cy="379671"/>
          </a:xfrm>
          <a:custGeom>
            <a:avLst/>
            <a:gdLst>
              <a:gd name="T0" fmla="*/ 61 w 128"/>
              <a:gd name="T1" fmla="*/ 95 h 128"/>
              <a:gd name="T2" fmla="*/ 64 w 128"/>
              <a:gd name="T3" fmla="*/ 96 h 128"/>
              <a:gd name="T4" fmla="*/ 67 w 128"/>
              <a:gd name="T5" fmla="*/ 95 h 128"/>
              <a:gd name="T6" fmla="*/ 87 w 128"/>
              <a:gd name="T7" fmla="*/ 71 h 128"/>
              <a:gd name="T8" fmla="*/ 87 w 128"/>
              <a:gd name="T9" fmla="*/ 65 h 128"/>
              <a:gd name="T10" fmla="*/ 81 w 128"/>
              <a:gd name="T11" fmla="*/ 65 h 128"/>
              <a:gd name="T12" fmla="*/ 68 w 128"/>
              <a:gd name="T13" fmla="*/ 81 h 128"/>
              <a:gd name="T14" fmla="*/ 68 w 128"/>
              <a:gd name="T15" fmla="*/ 20 h 128"/>
              <a:gd name="T16" fmla="*/ 64 w 128"/>
              <a:gd name="T17" fmla="*/ 16 h 128"/>
              <a:gd name="T18" fmla="*/ 60 w 128"/>
              <a:gd name="T19" fmla="*/ 20 h 128"/>
              <a:gd name="T20" fmla="*/ 60 w 128"/>
              <a:gd name="T21" fmla="*/ 81 h 128"/>
              <a:gd name="T22" fmla="*/ 47 w 128"/>
              <a:gd name="T23" fmla="*/ 65 h 128"/>
              <a:gd name="T24" fmla="*/ 41 w 128"/>
              <a:gd name="T25" fmla="*/ 65 h 128"/>
              <a:gd name="T26" fmla="*/ 41 w 128"/>
              <a:gd name="T27" fmla="*/ 71 h 128"/>
              <a:gd name="T28" fmla="*/ 61 w 128"/>
              <a:gd name="T29" fmla="*/ 95 h 128"/>
              <a:gd name="T30" fmla="*/ 100 w 128"/>
              <a:gd name="T31" fmla="*/ 104 h 128"/>
              <a:gd name="T32" fmla="*/ 28 w 128"/>
              <a:gd name="T33" fmla="*/ 104 h 128"/>
              <a:gd name="T34" fmla="*/ 24 w 128"/>
              <a:gd name="T35" fmla="*/ 108 h 128"/>
              <a:gd name="T36" fmla="*/ 28 w 128"/>
              <a:gd name="T37" fmla="*/ 112 h 128"/>
              <a:gd name="T38" fmla="*/ 100 w 128"/>
              <a:gd name="T39" fmla="*/ 112 h 128"/>
              <a:gd name="T40" fmla="*/ 104 w 128"/>
              <a:gd name="T41" fmla="*/ 108 h 128"/>
              <a:gd name="T42" fmla="*/ 100 w 128"/>
              <a:gd name="T43" fmla="*/ 104 h 128"/>
              <a:gd name="T44" fmla="*/ 112 w 128"/>
              <a:gd name="T45" fmla="*/ 0 h 128"/>
              <a:gd name="T46" fmla="*/ 16 w 128"/>
              <a:gd name="T47" fmla="*/ 0 h 128"/>
              <a:gd name="T48" fmla="*/ 0 w 128"/>
              <a:gd name="T49" fmla="*/ 16 h 128"/>
              <a:gd name="T50" fmla="*/ 0 w 128"/>
              <a:gd name="T51" fmla="*/ 112 h 128"/>
              <a:gd name="T52" fmla="*/ 16 w 128"/>
              <a:gd name="T53" fmla="*/ 128 h 128"/>
              <a:gd name="T54" fmla="*/ 112 w 128"/>
              <a:gd name="T55" fmla="*/ 128 h 128"/>
              <a:gd name="T56" fmla="*/ 128 w 128"/>
              <a:gd name="T57" fmla="*/ 112 h 128"/>
              <a:gd name="T58" fmla="*/ 128 w 128"/>
              <a:gd name="T59" fmla="*/ 16 h 128"/>
              <a:gd name="T60" fmla="*/ 112 w 128"/>
              <a:gd name="T61" fmla="*/ 0 h 128"/>
              <a:gd name="T62" fmla="*/ 120 w 128"/>
              <a:gd name="T63" fmla="*/ 112 h 128"/>
              <a:gd name="T64" fmla="*/ 112 w 128"/>
              <a:gd name="T65" fmla="*/ 120 h 128"/>
              <a:gd name="T66" fmla="*/ 16 w 128"/>
              <a:gd name="T67" fmla="*/ 120 h 128"/>
              <a:gd name="T68" fmla="*/ 8 w 128"/>
              <a:gd name="T69" fmla="*/ 112 h 128"/>
              <a:gd name="T70" fmla="*/ 8 w 128"/>
              <a:gd name="T71" fmla="*/ 16 h 128"/>
              <a:gd name="T72" fmla="*/ 16 w 128"/>
              <a:gd name="T73" fmla="*/ 8 h 128"/>
              <a:gd name="T74" fmla="*/ 112 w 128"/>
              <a:gd name="T75" fmla="*/ 8 h 128"/>
              <a:gd name="T76" fmla="*/ 120 w 128"/>
              <a:gd name="T77" fmla="*/ 16 h 128"/>
              <a:gd name="T78" fmla="*/ 120 w 128"/>
              <a:gd name="T79"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8">
                <a:moveTo>
                  <a:pt x="61" y="95"/>
                </a:moveTo>
                <a:cubicBezTo>
                  <a:pt x="62" y="96"/>
                  <a:pt x="63" y="96"/>
                  <a:pt x="64" y="96"/>
                </a:cubicBezTo>
                <a:cubicBezTo>
                  <a:pt x="65" y="96"/>
                  <a:pt x="66" y="96"/>
                  <a:pt x="67" y="95"/>
                </a:cubicBezTo>
                <a:cubicBezTo>
                  <a:pt x="87" y="71"/>
                  <a:pt x="87" y="71"/>
                  <a:pt x="87" y="71"/>
                </a:cubicBezTo>
                <a:cubicBezTo>
                  <a:pt x="88" y="69"/>
                  <a:pt x="88" y="67"/>
                  <a:pt x="87" y="65"/>
                </a:cubicBezTo>
                <a:cubicBezTo>
                  <a:pt x="85" y="64"/>
                  <a:pt x="83" y="64"/>
                  <a:pt x="81" y="65"/>
                </a:cubicBezTo>
                <a:cubicBezTo>
                  <a:pt x="68" y="81"/>
                  <a:pt x="68" y="81"/>
                  <a:pt x="68" y="81"/>
                </a:cubicBezTo>
                <a:cubicBezTo>
                  <a:pt x="68" y="20"/>
                  <a:pt x="68" y="20"/>
                  <a:pt x="68" y="20"/>
                </a:cubicBezTo>
                <a:cubicBezTo>
                  <a:pt x="68" y="18"/>
                  <a:pt x="66" y="16"/>
                  <a:pt x="64" y="16"/>
                </a:cubicBezTo>
                <a:cubicBezTo>
                  <a:pt x="62" y="16"/>
                  <a:pt x="60" y="18"/>
                  <a:pt x="60" y="20"/>
                </a:cubicBezTo>
                <a:cubicBezTo>
                  <a:pt x="60" y="81"/>
                  <a:pt x="60" y="81"/>
                  <a:pt x="60" y="81"/>
                </a:cubicBezTo>
                <a:cubicBezTo>
                  <a:pt x="47" y="65"/>
                  <a:pt x="47" y="65"/>
                  <a:pt x="47" y="65"/>
                </a:cubicBezTo>
                <a:cubicBezTo>
                  <a:pt x="45" y="64"/>
                  <a:pt x="43" y="64"/>
                  <a:pt x="41" y="65"/>
                </a:cubicBezTo>
                <a:cubicBezTo>
                  <a:pt x="40" y="67"/>
                  <a:pt x="40" y="69"/>
                  <a:pt x="41" y="71"/>
                </a:cubicBezTo>
                <a:lnTo>
                  <a:pt x="61" y="95"/>
                </a:lnTo>
                <a:close/>
                <a:moveTo>
                  <a:pt x="100" y="104"/>
                </a:moveTo>
                <a:cubicBezTo>
                  <a:pt x="28" y="104"/>
                  <a:pt x="28" y="104"/>
                  <a:pt x="28" y="104"/>
                </a:cubicBezTo>
                <a:cubicBezTo>
                  <a:pt x="26" y="104"/>
                  <a:pt x="24" y="106"/>
                  <a:pt x="24" y="108"/>
                </a:cubicBezTo>
                <a:cubicBezTo>
                  <a:pt x="24" y="110"/>
                  <a:pt x="26" y="112"/>
                  <a:pt x="28" y="112"/>
                </a:cubicBezTo>
                <a:cubicBezTo>
                  <a:pt x="100" y="112"/>
                  <a:pt x="100" y="112"/>
                  <a:pt x="100" y="112"/>
                </a:cubicBezTo>
                <a:cubicBezTo>
                  <a:pt x="102" y="112"/>
                  <a:pt x="104" y="110"/>
                  <a:pt x="104" y="108"/>
                </a:cubicBezTo>
                <a:cubicBezTo>
                  <a:pt x="104" y="106"/>
                  <a:pt x="102" y="104"/>
                  <a:pt x="100" y="104"/>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120" y="112"/>
                </a:moveTo>
                <a:cubicBezTo>
                  <a:pt x="120" y="116"/>
                  <a:pt x="116" y="120"/>
                  <a:pt x="112" y="120"/>
                </a:cubicBezTo>
                <a:cubicBezTo>
                  <a:pt x="16" y="120"/>
                  <a:pt x="16" y="120"/>
                  <a:pt x="16" y="120"/>
                </a:cubicBezTo>
                <a:cubicBezTo>
                  <a:pt x="12" y="120"/>
                  <a:pt x="8" y="116"/>
                  <a:pt x="8" y="112"/>
                </a:cubicBezTo>
                <a:cubicBezTo>
                  <a:pt x="8" y="16"/>
                  <a:pt x="8" y="16"/>
                  <a:pt x="8" y="16"/>
                </a:cubicBezTo>
                <a:cubicBezTo>
                  <a:pt x="8" y="12"/>
                  <a:pt x="12" y="8"/>
                  <a:pt x="16" y="8"/>
                </a:cubicBezTo>
                <a:cubicBezTo>
                  <a:pt x="112" y="8"/>
                  <a:pt x="112" y="8"/>
                  <a:pt x="112" y="8"/>
                </a:cubicBezTo>
                <a:cubicBezTo>
                  <a:pt x="116" y="8"/>
                  <a:pt x="120" y="12"/>
                  <a:pt x="120" y="16"/>
                </a:cubicBezTo>
                <a:lnTo>
                  <a:pt x="120" y="112"/>
                </a:lnTo>
                <a:close/>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2" name="Freeform 42"/>
          <p:cNvSpPr>
            <a:spLocks noEditPoints="1"/>
          </p:cNvSpPr>
          <p:nvPr/>
        </p:nvSpPr>
        <p:spPr bwMode="auto">
          <a:xfrm>
            <a:off x="4969198" y="2504849"/>
            <a:ext cx="377182" cy="378426"/>
          </a:xfrm>
          <a:custGeom>
            <a:avLst/>
            <a:gdLst>
              <a:gd name="T0" fmla="*/ 105 w 128"/>
              <a:gd name="T1" fmla="*/ 0 h 128"/>
              <a:gd name="T2" fmla="*/ 23 w 128"/>
              <a:gd name="T3" fmla="*/ 0 h 128"/>
              <a:gd name="T4" fmla="*/ 0 w 128"/>
              <a:gd name="T5" fmla="*/ 40 h 128"/>
              <a:gd name="T6" fmla="*/ 0 w 128"/>
              <a:gd name="T7" fmla="*/ 56 h 128"/>
              <a:gd name="T8" fmla="*/ 4 w 128"/>
              <a:gd name="T9" fmla="*/ 68 h 128"/>
              <a:gd name="T10" fmla="*/ 4 w 128"/>
              <a:gd name="T11" fmla="*/ 112 h 128"/>
              <a:gd name="T12" fmla="*/ 21 w 128"/>
              <a:gd name="T13" fmla="*/ 128 h 128"/>
              <a:gd name="T14" fmla="*/ 107 w 128"/>
              <a:gd name="T15" fmla="*/ 128 h 128"/>
              <a:gd name="T16" fmla="*/ 124 w 128"/>
              <a:gd name="T17" fmla="*/ 112 h 128"/>
              <a:gd name="T18" fmla="*/ 124 w 128"/>
              <a:gd name="T19" fmla="*/ 68 h 128"/>
              <a:gd name="T20" fmla="*/ 128 w 128"/>
              <a:gd name="T21" fmla="*/ 56 h 128"/>
              <a:gd name="T22" fmla="*/ 128 w 128"/>
              <a:gd name="T23" fmla="*/ 40 h 128"/>
              <a:gd name="T24" fmla="*/ 105 w 128"/>
              <a:gd name="T25" fmla="*/ 0 h 128"/>
              <a:gd name="T26" fmla="*/ 116 w 128"/>
              <a:gd name="T27" fmla="*/ 112 h 128"/>
              <a:gd name="T28" fmla="*/ 107 w 128"/>
              <a:gd name="T29" fmla="*/ 120 h 128"/>
              <a:gd name="T30" fmla="*/ 21 w 128"/>
              <a:gd name="T31" fmla="*/ 120 h 128"/>
              <a:gd name="T32" fmla="*/ 12 w 128"/>
              <a:gd name="T33" fmla="*/ 112 h 128"/>
              <a:gd name="T34" fmla="*/ 12 w 128"/>
              <a:gd name="T35" fmla="*/ 104 h 128"/>
              <a:gd name="T36" fmla="*/ 116 w 128"/>
              <a:gd name="T37" fmla="*/ 104 h 128"/>
              <a:gd name="T38" fmla="*/ 116 w 128"/>
              <a:gd name="T39" fmla="*/ 112 h 128"/>
              <a:gd name="T40" fmla="*/ 116 w 128"/>
              <a:gd name="T41" fmla="*/ 96 h 128"/>
              <a:gd name="T42" fmla="*/ 12 w 128"/>
              <a:gd name="T43" fmla="*/ 96 h 128"/>
              <a:gd name="T44" fmla="*/ 12 w 128"/>
              <a:gd name="T45" fmla="*/ 72 h 128"/>
              <a:gd name="T46" fmla="*/ 20 w 128"/>
              <a:gd name="T47" fmla="*/ 72 h 128"/>
              <a:gd name="T48" fmla="*/ 34 w 128"/>
              <a:gd name="T49" fmla="*/ 62 h 128"/>
              <a:gd name="T50" fmla="*/ 49 w 128"/>
              <a:gd name="T51" fmla="*/ 72 h 128"/>
              <a:gd name="T52" fmla="*/ 64 w 128"/>
              <a:gd name="T53" fmla="*/ 63 h 128"/>
              <a:gd name="T54" fmla="*/ 79 w 128"/>
              <a:gd name="T55" fmla="*/ 72 h 128"/>
              <a:gd name="T56" fmla="*/ 94 w 128"/>
              <a:gd name="T57" fmla="*/ 62 h 128"/>
              <a:gd name="T58" fmla="*/ 108 w 128"/>
              <a:gd name="T59" fmla="*/ 72 h 128"/>
              <a:gd name="T60" fmla="*/ 116 w 128"/>
              <a:gd name="T61" fmla="*/ 72 h 128"/>
              <a:gd name="T62" fmla="*/ 116 w 128"/>
              <a:gd name="T63" fmla="*/ 96 h 128"/>
              <a:gd name="T64" fmla="*/ 120 w 128"/>
              <a:gd name="T65" fmla="*/ 56 h 128"/>
              <a:gd name="T66" fmla="*/ 108 w 128"/>
              <a:gd name="T67" fmla="*/ 64 h 128"/>
              <a:gd name="T68" fmla="*/ 96 w 128"/>
              <a:gd name="T69" fmla="*/ 56 h 128"/>
              <a:gd name="T70" fmla="*/ 92 w 128"/>
              <a:gd name="T71" fmla="*/ 56 h 128"/>
              <a:gd name="T72" fmla="*/ 79 w 128"/>
              <a:gd name="T73" fmla="*/ 64 h 128"/>
              <a:gd name="T74" fmla="*/ 66 w 128"/>
              <a:gd name="T75" fmla="*/ 56 h 128"/>
              <a:gd name="T76" fmla="*/ 62 w 128"/>
              <a:gd name="T77" fmla="*/ 56 h 128"/>
              <a:gd name="T78" fmla="*/ 49 w 128"/>
              <a:gd name="T79" fmla="*/ 64 h 128"/>
              <a:gd name="T80" fmla="*/ 36 w 128"/>
              <a:gd name="T81" fmla="*/ 56 h 128"/>
              <a:gd name="T82" fmla="*/ 32 w 128"/>
              <a:gd name="T83" fmla="*/ 56 h 128"/>
              <a:gd name="T84" fmla="*/ 20 w 128"/>
              <a:gd name="T85" fmla="*/ 64 h 128"/>
              <a:gd name="T86" fmla="*/ 8 w 128"/>
              <a:gd name="T87" fmla="*/ 56 h 128"/>
              <a:gd name="T88" fmla="*/ 8 w 128"/>
              <a:gd name="T89" fmla="*/ 48 h 128"/>
              <a:gd name="T90" fmla="*/ 120 w 128"/>
              <a:gd name="T91" fmla="*/ 48 h 128"/>
              <a:gd name="T92" fmla="*/ 120 w 128"/>
              <a:gd name="T93" fmla="*/ 56 h 128"/>
              <a:gd name="T94" fmla="*/ 8 w 128"/>
              <a:gd name="T95" fmla="*/ 40 h 128"/>
              <a:gd name="T96" fmla="*/ 27 w 128"/>
              <a:gd name="T97" fmla="*/ 8 h 128"/>
              <a:gd name="T98" fmla="*/ 101 w 128"/>
              <a:gd name="T99" fmla="*/ 8 h 128"/>
              <a:gd name="T100" fmla="*/ 120 w 128"/>
              <a:gd name="T101" fmla="*/ 40 h 128"/>
              <a:gd name="T102" fmla="*/ 8 w 128"/>
              <a:gd name="T103"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28">
                <a:moveTo>
                  <a:pt x="105" y="0"/>
                </a:moveTo>
                <a:cubicBezTo>
                  <a:pt x="23" y="0"/>
                  <a:pt x="23" y="0"/>
                  <a:pt x="23" y="0"/>
                </a:cubicBezTo>
                <a:cubicBezTo>
                  <a:pt x="0" y="40"/>
                  <a:pt x="0" y="40"/>
                  <a:pt x="0" y="40"/>
                </a:cubicBezTo>
                <a:cubicBezTo>
                  <a:pt x="0" y="40"/>
                  <a:pt x="0" y="54"/>
                  <a:pt x="0" y="56"/>
                </a:cubicBezTo>
                <a:cubicBezTo>
                  <a:pt x="0" y="60"/>
                  <a:pt x="2" y="65"/>
                  <a:pt x="4" y="68"/>
                </a:cubicBezTo>
                <a:cubicBezTo>
                  <a:pt x="4" y="112"/>
                  <a:pt x="4" y="112"/>
                  <a:pt x="4" y="112"/>
                </a:cubicBezTo>
                <a:cubicBezTo>
                  <a:pt x="4" y="121"/>
                  <a:pt x="12" y="128"/>
                  <a:pt x="21" y="128"/>
                </a:cubicBezTo>
                <a:cubicBezTo>
                  <a:pt x="107" y="128"/>
                  <a:pt x="107" y="128"/>
                  <a:pt x="107" y="128"/>
                </a:cubicBezTo>
                <a:cubicBezTo>
                  <a:pt x="116" y="128"/>
                  <a:pt x="124" y="121"/>
                  <a:pt x="124" y="112"/>
                </a:cubicBezTo>
                <a:cubicBezTo>
                  <a:pt x="124" y="68"/>
                  <a:pt x="124" y="68"/>
                  <a:pt x="124" y="68"/>
                </a:cubicBezTo>
                <a:cubicBezTo>
                  <a:pt x="127" y="65"/>
                  <a:pt x="128" y="61"/>
                  <a:pt x="128" y="56"/>
                </a:cubicBezTo>
                <a:cubicBezTo>
                  <a:pt x="128" y="52"/>
                  <a:pt x="128" y="40"/>
                  <a:pt x="128" y="40"/>
                </a:cubicBezTo>
                <a:lnTo>
                  <a:pt x="105" y="0"/>
                </a:lnTo>
                <a:close/>
                <a:moveTo>
                  <a:pt x="116" y="112"/>
                </a:moveTo>
                <a:cubicBezTo>
                  <a:pt x="116" y="116"/>
                  <a:pt x="112" y="120"/>
                  <a:pt x="107" y="120"/>
                </a:cubicBezTo>
                <a:cubicBezTo>
                  <a:pt x="21" y="120"/>
                  <a:pt x="21" y="120"/>
                  <a:pt x="21" y="120"/>
                </a:cubicBezTo>
                <a:cubicBezTo>
                  <a:pt x="16" y="120"/>
                  <a:pt x="12" y="116"/>
                  <a:pt x="12" y="112"/>
                </a:cubicBezTo>
                <a:cubicBezTo>
                  <a:pt x="12" y="104"/>
                  <a:pt x="12" y="104"/>
                  <a:pt x="12" y="104"/>
                </a:cubicBezTo>
                <a:cubicBezTo>
                  <a:pt x="116" y="104"/>
                  <a:pt x="116" y="104"/>
                  <a:pt x="116" y="104"/>
                </a:cubicBezTo>
                <a:lnTo>
                  <a:pt x="116" y="112"/>
                </a:lnTo>
                <a:close/>
                <a:moveTo>
                  <a:pt x="116" y="96"/>
                </a:moveTo>
                <a:cubicBezTo>
                  <a:pt x="12" y="96"/>
                  <a:pt x="12" y="96"/>
                  <a:pt x="12" y="96"/>
                </a:cubicBezTo>
                <a:cubicBezTo>
                  <a:pt x="12" y="72"/>
                  <a:pt x="12" y="72"/>
                  <a:pt x="12" y="72"/>
                </a:cubicBezTo>
                <a:cubicBezTo>
                  <a:pt x="14" y="72"/>
                  <a:pt x="18" y="72"/>
                  <a:pt x="20" y="72"/>
                </a:cubicBezTo>
                <a:cubicBezTo>
                  <a:pt x="24" y="72"/>
                  <a:pt x="31" y="68"/>
                  <a:pt x="34" y="62"/>
                </a:cubicBezTo>
                <a:cubicBezTo>
                  <a:pt x="37" y="68"/>
                  <a:pt x="43" y="72"/>
                  <a:pt x="49" y="72"/>
                </a:cubicBezTo>
                <a:cubicBezTo>
                  <a:pt x="55" y="72"/>
                  <a:pt x="62" y="68"/>
                  <a:pt x="64" y="63"/>
                </a:cubicBezTo>
                <a:cubicBezTo>
                  <a:pt x="66" y="68"/>
                  <a:pt x="73" y="72"/>
                  <a:pt x="79" y="72"/>
                </a:cubicBezTo>
                <a:cubicBezTo>
                  <a:pt x="85" y="72"/>
                  <a:pt x="91" y="68"/>
                  <a:pt x="94" y="62"/>
                </a:cubicBezTo>
                <a:cubicBezTo>
                  <a:pt x="97" y="68"/>
                  <a:pt x="100" y="72"/>
                  <a:pt x="108" y="72"/>
                </a:cubicBezTo>
                <a:cubicBezTo>
                  <a:pt x="109" y="72"/>
                  <a:pt x="115" y="72"/>
                  <a:pt x="116" y="72"/>
                </a:cubicBezTo>
                <a:lnTo>
                  <a:pt x="116" y="96"/>
                </a:lnTo>
                <a:close/>
                <a:moveTo>
                  <a:pt x="120" y="56"/>
                </a:moveTo>
                <a:cubicBezTo>
                  <a:pt x="120" y="62"/>
                  <a:pt x="114" y="64"/>
                  <a:pt x="108" y="64"/>
                </a:cubicBezTo>
                <a:cubicBezTo>
                  <a:pt x="102" y="64"/>
                  <a:pt x="96" y="60"/>
                  <a:pt x="96" y="56"/>
                </a:cubicBezTo>
                <a:cubicBezTo>
                  <a:pt x="92" y="56"/>
                  <a:pt x="92" y="56"/>
                  <a:pt x="92" y="56"/>
                </a:cubicBezTo>
                <a:cubicBezTo>
                  <a:pt x="92" y="60"/>
                  <a:pt x="85" y="64"/>
                  <a:pt x="79" y="64"/>
                </a:cubicBezTo>
                <a:cubicBezTo>
                  <a:pt x="73" y="64"/>
                  <a:pt x="66" y="60"/>
                  <a:pt x="66" y="56"/>
                </a:cubicBezTo>
                <a:cubicBezTo>
                  <a:pt x="62" y="56"/>
                  <a:pt x="62" y="56"/>
                  <a:pt x="62" y="56"/>
                </a:cubicBezTo>
                <a:cubicBezTo>
                  <a:pt x="62" y="60"/>
                  <a:pt x="55" y="64"/>
                  <a:pt x="49" y="64"/>
                </a:cubicBezTo>
                <a:cubicBezTo>
                  <a:pt x="43" y="64"/>
                  <a:pt x="36" y="61"/>
                  <a:pt x="36" y="56"/>
                </a:cubicBezTo>
                <a:cubicBezTo>
                  <a:pt x="32" y="56"/>
                  <a:pt x="32" y="56"/>
                  <a:pt x="32" y="56"/>
                </a:cubicBezTo>
                <a:cubicBezTo>
                  <a:pt x="32" y="60"/>
                  <a:pt x="26" y="64"/>
                  <a:pt x="20" y="64"/>
                </a:cubicBezTo>
                <a:cubicBezTo>
                  <a:pt x="14" y="64"/>
                  <a:pt x="8" y="62"/>
                  <a:pt x="8" y="56"/>
                </a:cubicBezTo>
                <a:cubicBezTo>
                  <a:pt x="8" y="48"/>
                  <a:pt x="8" y="48"/>
                  <a:pt x="8" y="48"/>
                </a:cubicBezTo>
                <a:cubicBezTo>
                  <a:pt x="120" y="48"/>
                  <a:pt x="120" y="48"/>
                  <a:pt x="120" y="48"/>
                </a:cubicBezTo>
                <a:lnTo>
                  <a:pt x="120" y="56"/>
                </a:lnTo>
                <a:close/>
                <a:moveTo>
                  <a:pt x="8" y="40"/>
                </a:moveTo>
                <a:cubicBezTo>
                  <a:pt x="27" y="8"/>
                  <a:pt x="27" y="8"/>
                  <a:pt x="27" y="8"/>
                </a:cubicBezTo>
                <a:cubicBezTo>
                  <a:pt x="101" y="8"/>
                  <a:pt x="101" y="8"/>
                  <a:pt x="101" y="8"/>
                </a:cubicBezTo>
                <a:cubicBezTo>
                  <a:pt x="120" y="40"/>
                  <a:pt x="120" y="40"/>
                  <a:pt x="120" y="40"/>
                </a:cubicBezTo>
                <a:lnTo>
                  <a:pt x="8" y="40"/>
                </a:lnTo>
                <a:close/>
              </a:path>
            </a:pathLst>
          </a:custGeom>
          <a:solidFill>
            <a:schemeClr val="accent2"/>
          </a:solidFill>
          <a:ln>
            <a:noFill/>
          </a:ln>
        </p:spPr>
        <p:txBody>
          <a:bodyPr vert="horz" wrap="square" lIns="91440" tIns="45720" rIns="91440" bIns="45720" numCol="1" anchor="t" anchorCtr="0" compatLnSpc="1"/>
          <a:lstStyle/>
          <a:p>
            <a:endParaRPr lang="en-US">
              <a:latin typeface="Arial" panose="020B0604020202020204" pitchFamily="34" charset="0"/>
              <a:ea typeface="Arial" panose="020B0604020202020204" pitchFamily="34" charset="0"/>
              <a:sym typeface="Arial" panose="020B0604020202020204" pitchFamily="34" charset="0"/>
            </a:endParaRPr>
          </a:p>
        </p:txBody>
      </p:sp>
      <p:sp>
        <p:nvSpPr>
          <p:cNvPr id="13" name="Rectangle 29"/>
          <p:cNvSpPr/>
          <p:nvPr/>
        </p:nvSpPr>
        <p:spPr>
          <a:xfrm>
            <a:off x="8088994" y="2487412"/>
            <a:ext cx="2684301" cy="86042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Sử dụng những kiến thức có sẵn và  thêm một số nguồn kiến thức nâng cao</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4" name="Rectangle 30"/>
          <p:cNvSpPr/>
          <p:nvPr/>
        </p:nvSpPr>
        <p:spPr>
          <a:xfrm>
            <a:off x="8089265" y="2184400"/>
            <a:ext cx="1538605"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Kiến thức</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5" name="Rectangle 29"/>
          <p:cNvSpPr/>
          <p:nvPr/>
        </p:nvSpPr>
        <p:spPr>
          <a:xfrm>
            <a:off x="8329930" y="3817273"/>
            <a:ext cx="2684301" cy="860425"/>
          </a:xfrm>
          <a:prstGeom prst="rect">
            <a:avLst/>
          </a:prstGeom>
        </p:spPr>
        <p:txBody>
          <a:bodyPr wrap="square">
            <a:spAutoFit/>
          </a:bodyPr>
          <a:lstStyle/>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Nhóm có một số xung đột. Thời gian làm việc ít. thành viên trong nhóm kiên thức ổn định</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6" name="Rectangle 30"/>
          <p:cNvSpPr/>
          <p:nvPr/>
        </p:nvSpPr>
        <p:spPr>
          <a:xfrm>
            <a:off x="2736850" y="2184400"/>
            <a:ext cx="1579245"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Môi trường</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Rectangle 29"/>
          <p:cNvSpPr/>
          <p:nvPr/>
        </p:nvSpPr>
        <p:spPr>
          <a:xfrm>
            <a:off x="1055850" y="3817273"/>
            <a:ext cx="2684301" cy="860425"/>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Đã được thực hành qua môn dự án mẫu và các môn mang tính chất làm dự án</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8" name="Rectangle 30"/>
          <p:cNvSpPr/>
          <p:nvPr/>
        </p:nvSpPr>
        <p:spPr>
          <a:xfrm>
            <a:off x="2239010" y="3514090"/>
            <a:ext cx="1457325"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Kĩ năng</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0" name="Rectangle 30"/>
          <p:cNvSpPr/>
          <p:nvPr/>
        </p:nvSpPr>
        <p:spPr>
          <a:xfrm>
            <a:off x="8226425" y="3458845"/>
            <a:ext cx="1264285"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Làm nhóm </a:t>
            </a:r>
            <a:endParaRPr kumimoji="0" lang="en-US" altLang="zh-CN" sz="16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24" name="Group 23"/>
          <p:cNvGrpSpPr/>
          <p:nvPr/>
        </p:nvGrpSpPr>
        <p:grpSpPr>
          <a:xfrm>
            <a:off x="0" y="240132"/>
            <a:ext cx="12192000" cy="6617868"/>
            <a:chOff x="0" y="240132"/>
            <a:chExt cx="12192000" cy="6617868"/>
          </a:xfrm>
        </p:grpSpPr>
        <p:sp>
          <p:nvSpPr>
            <p:cNvPr id="21" name="矩形 3"/>
            <p:cNvSpPr/>
            <p:nvPr/>
          </p:nvSpPr>
          <p:spPr>
            <a:xfrm>
              <a:off x="0" y="6661128"/>
              <a:ext cx="12192000" cy="196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sym typeface="Arial" panose="020B0604020202020204" pitchFamily="34" charset="0"/>
              </a:endParaRPr>
            </a:p>
          </p:txBody>
        </p:sp>
        <p:sp>
          <p:nvSpPr>
            <p:cNvPr id="22" name="Rectangle 26"/>
            <p:cNvSpPr/>
            <p:nvPr/>
          </p:nvSpPr>
          <p:spPr>
            <a:xfrm>
              <a:off x="5698005" y="845483"/>
              <a:ext cx="744070" cy="80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latin typeface="Arial" panose="020B0604020202020204" pitchFamily="34" charset="0"/>
                <a:ea typeface="Arial" panose="020B0604020202020204" pitchFamily="34" charset="0"/>
                <a:sym typeface="Arial" panose="020B0604020202020204" pitchFamily="34" charset="0"/>
              </a:endParaRPr>
            </a:p>
          </p:txBody>
        </p:sp>
        <p:sp>
          <p:nvSpPr>
            <p:cNvPr id="23" name="TextBox 7"/>
            <p:cNvSpPr txBox="1"/>
            <p:nvPr/>
          </p:nvSpPr>
          <p:spPr>
            <a:xfrm>
              <a:off x="5189606" y="240132"/>
              <a:ext cx="1910715" cy="460375"/>
            </a:xfrm>
            <a:prstGeom prst="rect">
              <a:avLst/>
            </a:prstGeom>
            <a:noFill/>
          </p:spPr>
          <p:txBody>
            <a:bodyPr wrap="none" rtlCol="0">
              <a:spAutoFit/>
            </a:bodyPr>
            <a:lstStyle/>
            <a:p>
              <a:pPr algn="ctr"/>
              <a:r>
                <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Kết luận</a:t>
              </a:r>
              <a:endParaRPr lang="en-US" altLang="zh-CN" sz="2400" spc="600" dirty="0">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endParaRPr>
            </a:p>
          </p:txBody>
        </p:sp>
      </p:grpSp>
      <p:sp>
        <p:nvSpPr>
          <p:cNvPr id="26" name="Rectangle 29"/>
          <p:cNvSpPr/>
          <p:nvPr/>
        </p:nvSpPr>
        <p:spPr>
          <a:xfrm>
            <a:off x="1410064" y="2487412"/>
            <a:ext cx="2684301" cy="603885"/>
          </a:xfrm>
          <a:prstGeom prst="rect">
            <a:avLst/>
          </a:prstGeom>
        </p:spPr>
        <p:txBody>
          <a:bodyPr wrap="square">
            <a:spAutoFit/>
          </a:bodyPr>
          <a:p>
            <a:pPr lvl="0">
              <a:lnSpc>
                <a:spcPts val="2000"/>
              </a:lnSpc>
              <a:defRPr/>
            </a:pPr>
            <a:r>
              <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rPr>
              <a:t>Trong môi trường trên lớp có thầy hỗ trợ và góp ý</a:t>
            </a:r>
            <a:endParaRPr lang="en-US" altLang="zh-CN" sz="1200" dirty="0">
              <a:solidFill>
                <a:schemeClr val="bg1">
                  <a:lumMod val="50000"/>
                </a:schemeClr>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20"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91440" y="2546350"/>
            <a:ext cx="12658090" cy="2179955"/>
          </a:xfrm>
          <a:prstGeom prst="rect">
            <a:avLst/>
          </a:prstGeom>
          <a:solidFill>
            <a:schemeClr val="tx1">
              <a:lumMod val="95000"/>
              <a:lumOff val="5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占位符 1"/>
          <p:cNvSpPr>
            <a:spLocks noGrp="1"/>
          </p:cNvSpPr>
          <p:nvPr>
            <p:ph type="body" sz="quarter" idx="15"/>
          </p:nvPr>
        </p:nvSpPr>
        <p:spPr>
          <a:xfrm>
            <a:off x="3308191" y="3977075"/>
            <a:ext cx="5595938" cy="749300"/>
          </a:xfrm>
        </p:spPr>
        <p:txBody>
          <a:bodyPr/>
          <a:lstStyle/>
          <a:p>
            <a:r>
              <a:rPr lang="en-US" altLang="zh-CN" dirty="0">
                <a:sym typeface="+mn-lt"/>
              </a:rPr>
              <a:t>Thanks for watching and listening </a:t>
            </a:r>
            <a:endParaRPr lang="en-US" altLang="zh-CN" dirty="0">
              <a:sym typeface="+mn-lt"/>
            </a:endParaRPr>
          </a:p>
        </p:txBody>
      </p:sp>
      <p:sp>
        <p:nvSpPr>
          <p:cNvPr id="3" name="文本占位符 2"/>
          <p:cNvSpPr>
            <a:spLocks noGrp="1"/>
          </p:cNvSpPr>
          <p:nvPr>
            <p:ph type="body" sz="quarter" idx="14"/>
          </p:nvPr>
        </p:nvSpPr>
        <p:spPr/>
        <p:txBody>
          <a:bodyPr/>
          <a:lstStyle/>
          <a:p>
            <a:r>
              <a:rPr lang="en-US" altLang="zh-CN" sz="6600" dirty="0">
                <a:sym typeface="+mn-lt"/>
              </a:rPr>
              <a:t>THANKS</a:t>
            </a:r>
            <a:endParaRPr lang="en-US" altLang="zh-CN" sz="6600" dirty="0">
              <a:sym typeface="+mn-lt"/>
            </a:endParaRPr>
          </a:p>
        </p:txBody>
      </p:sp>
      <p:cxnSp>
        <p:nvCxnSpPr>
          <p:cNvPr id="5" name="直接连接符 4"/>
          <p:cNvCxnSpPr/>
          <p:nvPr/>
        </p:nvCxnSpPr>
        <p:spPr>
          <a:xfrm>
            <a:off x="5524500" y="3869125"/>
            <a:ext cx="1143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1"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000"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1000" fill="hold">
                                          <p:stCondLst>
                                            <p:cond delay="0"/>
                                          </p:stCondLst>
                                        </p:cTn>
                                        <p:tgtEl>
                                          <p:spTgt spid="2">
                                            <p:txEl>
                                              <p:pRg st="0" end="0"/>
                                            </p:txEl>
                                          </p:spTgt>
                                        </p:tgtEl>
                                        <p:attrNameLst>
                                          <p:attrName>style.visibility</p:attrName>
                                        </p:attrNameLst>
                                      </p:cBhvr>
                                      <p:to>
                                        <p:strVal val="visible"/>
                                      </p:to>
                                    </p:set>
                                    <p:anim calcmode="lin" valueType="num">
                                      <p:cBhvr additive="base">
                                        <p:cTn id="15"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2">
                                            <p:txEl>
                                              <p:pRg st="0" end="0"/>
                                            </p:txEl>
                                          </p:spTgt>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19050" y="0"/>
            <a:ext cx="12192000" cy="6858000"/>
          </a:xfrm>
          <a:prstGeom prst="rect">
            <a:avLst/>
          </a:prstGeom>
          <a:noFill/>
          <a:ln w="9525">
            <a:noFill/>
          </a:ln>
        </p:spPr>
      </p:pic>
      <p:sp>
        <p:nvSpPr>
          <p:cNvPr id="17" name="矩形 4"/>
          <p:cNvSpPr/>
          <p:nvPr/>
        </p:nvSpPr>
        <p:spPr>
          <a:xfrm>
            <a:off x="-19050"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101600" y="0"/>
            <a:ext cx="9568180" cy="755650"/>
          </a:xfrm>
          <a:prstGeom prst="rect">
            <a:avLst/>
          </a:prstGeom>
          <a:noFill/>
          <a:ln w="9525">
            <a:noFill/>
          </a:ln>
        </p:spPr>
        <p:txBody>
          <a:bodyPr wrap="square" anchor="t" anchorCtr="0">
            <a:spAutoFit/>
          </a:bodyPr>
          <a:lstStyle/>
          <a:p>
            <a:pPr algn="l" defTabSz="1216025">
              <a:lnSpc>
                <a:spcPct val="120000"/>
              </a:lnSpc>
              <a:spcBef>
                <a:spcPct val="20000"/>
              </a:spcBef>
            </a:pPr>
            <a:r>
              <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 GIỚI THIỆU DỰ ÁN</a:t>
            </a:r>
            <a:endParaRPr lang="en-US" altLang="zh-CN" sz="3600" b="1" dirty="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149" name="矩形 19"/>
          <p:cNvSpPr/>
          <p:nvPr/>
        </p:nvSpPr>
        <p:spPr>
          <a:xfrm>
            <a:off x="5090795" y="5177790"/>
            <a:ext cx="6692900"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Dự án quản lý phòng khám được xây dựng nhằm mụ đích giúp cho việc quản lý ở các phòng khám trở nên nhanh gọn và an toàn </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92136" y="4977083"/>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ru"/>
      </p:transition>
    </mc:Choice>
    <mc:Fallback>
      <p:transition spd="med">
        <p:pull dir="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148">
                                            <p:txEl>
                                              <p:pRg st="0" end="0"/>
                                            </p:txEl>
                                          </p:spTgt>
                                        </p:tgtEl>
                                        <p:attrNameLst>
                                          <p:attrName>style.visibility</p:attrName>
                                        </p:attrNameLst>
                                      </p:cBhvr>
                                      <p:to>
                                        <p:strVal val="visible"/>
                                      </p:to>
                                    </p:set>
                                    <p:anim calcmode="discrete" valueType="clr">
                                      <p:cBhvr override="childStyle">
                                        <p:cTn id="7" dur="80"/>
                                        <p:tgtEl>
                                          <p:spTgt spid="61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8">
                                            <p:txEl>
                                              <p:pRg st="0" end="0"/>
                                            </p:txEl>
                                          </p:spTgt>
                                        </p:tgtEl>
                                        <p:attrNameLst>
                                          <p:attrName>fill.type</p:attrName>
                                        </p:attrNameLst>
                                      </p:cBhvr>
                                      <p:to>
                                        <p:strVal val="solid"/>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7200"/>
            <a:ext cx="182563" cy="498475"/>
          </a:xfrm>
          <a:prstGeom prst="rect">
            <a:avLst/>
          </a:prstGeom>
          <a:solidFill>
            <a:srgbClr val="00B1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73" name="组合 7"/>
          <p:cNvGrpSpPr/>
          <p:nvPr/>
        </p:nvGrpSpPr>
        <p:grpSpPr>
          <a:xfrm>
            <a:off x="922655" y="5190490"/>
            <a:ext cx="4648200" cy="831215"/>
            <a:chOff x="1294082" y="4510480"/>
            <a:chExt cx="4647254" cy="812912"/>
          </a:xfrm>
        </p:grpSpPr>
        <p:sp>
          <p:nvSpPr>
            <p:cNvPr id="9" name="圆角矩形 8"/>
            <p:cNvSpPr/>
            <p:nvPr/>
          </p:nvSpPr>
          <p:spPr>
            <a:xfrm>
              <a:off x="1294082" y="4510480"/>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0" name="圆角矩形 9"/>
            <p:cNvSpPr/>
            <p:nvPr/>
          </p:nvSpPr>
          <p:spPr>
            <a:xfrm>
              <a:off x="2615811" y="4527219"/>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1" name="圆角矩形 10"/>
            <p:cNvSpPr/>
            <p:nvPr/>
          </p:nvSpPr>
          <p:spPr>
            <a:xfrm>
              <a:off x="3887667"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12" name="圆角矩形 11"/>
            <p:cNvSpPr/>
            <p:nvPr/>
          </p:nvSpPr>
          <p:spPr>
            <a:xfrm>
              <a:off x="5145163" y="4517352"/>
              <a:ext cx="796173" cy="796173"/>
            </a:xfrm>
            <a:prstGeom prst="roundRect">
              <a:avLst/>
            </a:prstGeom>
            <a:solidFill>
              <a:srgbClr val="7A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Arial" panose="020B0604020202020204" pitchFamily="34" charset="0"/>
                <a:cs typeface="+mn-cs"/>
              </a:endParaRPr>
            </a:p>
          </p:txBody>
        </p:sp>
        <p:sp>
          <p:nvSpPr>
            <p:cNvPr id="7178" name="Freeform 5"/>
            <p:cNvSpPr>
              <a:spLocks noEditPoints="1"/>
            </p:cNvSpPr>
            <p:nvPr/>
          </p:nvSpPr>
          <p:spPr>
            <a:xfrm>
              <a:off x="1493792" y="4712770"/>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3549" y="143610"/>
                </a:cxn>
                <a:cxn ang="0">
                  <a:pos x="90060" y="26775"/>
                </a:cxn>
                <a:cxn ang="0">
                  <a:pos x="306692" y="26775"/>
                </a:cxn>
                <a:cxn ang="0">
                  <a:pos x="345637" y="143610"/>
                </a:cxn>
                <a:cxn ang="0">
                  <a:pos x="53549" y="143610"/>
                </a:cxn>
              </a:cxnLst>
              <a:rect l="0" t="0" r="0" b="0"/>
              <a:pathLst>
                <a:path w="163" h="145">
                  <a:moveTo>
                    <a:pt x="138" y="0"/>
                  </a:moveTo>
                  <a:lnTo>
                    <a:pt x="24" y="0"/>
                  </a:lnTo>
                  <a:lnTo>
                    <a:pt x="0" y="65"/>
                  </a:lnTo>
                  <a:lnTo>
                    <a:pt x="0" y="145"/>
                  </a:lnTo>
                  <a:lnTo>
                    <a:pt x="163" y="145"/>
                  </a:lnTo>
                  <a:lnTo>
                    <a:pt x="163" y="65"/>
                  </a:lnTo>
                  <a:lnTo>
                    <a:pt x="138" y="0"/>
                  </a:lnTo>
                  <a:close/>
                  <a:moveTo>
                    <a:pt x="22" y="59"/>
                  </a:moveTo>
                  <a:lnTo>
                    <a:pt x="37" y="11"/>
                  </a:lnTo>
                  <a:lnTo>
                    <a:pt x="126" y="11"/>
                  </a:lnTo>
                  <a:lnTo>
                    <a:pt x="142" y="59"/>
                  </a:lnTo>
                  <a:lnTo>
                    <a:pt x="22" y="59"/>
                  </a:lnTo>
                  <a:close/>
                </a:path>
              </a:pathLst>
            </a:custGeom>
            <a:solidFill>
              <a:schemeClr val="bg1"/>
            </a:solidFill>
            <a:ln w="9525">
              <a:noFill/>
            </a:ln>
          </p:spPr>
          <p:txBody>
            <a:bodyPr/>
            <a:lstStyle/>
            <a:p>
              <a:endParaRPr lang="en-US"/>
            </a:p>
          </p:txBody>
        </p:sp>
        <p:sp>
          <p:nvSpPr>
            <p:cNvPr id="7179" name="Freeform 9"/>
            <p:cNvSpPr>
              <a:spLocks noEditPoints="1"/>
            </p:cNvSpPr>
            <p:nvPr/>
          </p:nvSpPr>
          <p:spPr>
            <a:xfrm>
              <a:off x="4080197" y="4732096"/>
              <a:ext cx="396752" cy="352939"/>
            </a:xfrm>
            <a:custGeom>
              <a:avLst/>
              <a:gdLst/>
              <a:ahLst/>
              <a:cxnLst>
                <a:cxn ang="0">
                  <a:pos x="335900" y="0"/>
                </a:cxn>
                <a:cxn ang="0">
                  <a:pos x="58417" y="0"/>
                </a:cxn>
                <a:cxn ang="0">
                  <a:pos x="0" y="158214"/>
                </a:cxn>
                <a:cxn ang="0">
                  <a:pos x="0" y="352939"/>
                </a:cxn>
                <a:cxn ang="0">
                  <a:pos x="396752" y="352939"/>
                </a:cxn>
                <a:cxn ang="0">
                  <a:pos x="396752" y="158214"/>
                </a:cxn>
                <a:cxn ang="0">
                  <a:pos x="335900" y="0"/>
                </a:cxn>
                <a:cxn ang="0">
                  <a:pos x="51115" y="143610"/>
                </a:cxn>
                <a:cxn ang="0">
                  <a:pos x="90060" y="26775"/>
                </a:cxn>
                <a:cxn ang="0">
                  <a:pos x="306692" y="26775"/>
                </a:cxn>
                <a:cxn ang="0">
                  <a:pos x="345637" y="143610"/>
                </a:cxn>
                <a:cxn ang="0">
                  <a:pos x="51115" y="143610"/>
                </a:cxn>
              </a:cxnLst>
              <a:rect l="0" t="0" r="0" b="0"/>
              <a:pathLst>
                <a:path w="163" h="145">
                  <a:moveTo>
                    <a:pt x="138" y="0"/>
                  </a:moveTo>
                  <a:lnTo>
                    <a:pt x="24" y="0"/>
                  </a:lnTo>
                  <a:lnTo>
                    <a:pt x="0" y="65"/>
                  </a:lnTo>
                  <a:lnTo>
                    <a:pt x="0" y="145"/>
                  </a:lnTo>
                  <a:lnTo>
                    <a:pt x="163" y="145"/>
                  </a:lnTo>
                  <a:lnTo>
                    <a:pt x="163" y="65"/>
                  </a:lnTo>
                  <a:lnTo>
                    <a:pt x="138" y="0"/>
                  </a:lnTo>
                  <a:close/>
                  <a:moveTo>
                    <a:pt x="21" y="59"/>
                  </a:moveTo>
                  <a:lnTo>
                    <a:pt x="37" y="11"/>
                  </a:lnTo>
                  <a:lnTo>
                    <a:pt x="126" y="11"/>
                  </a:lnTo>
                  <a:lnTo>
                    <a:pt x="142" y="59"/>
                  </a:lnTo>
                  <a:lnTo>
                    <a:pt x="21" y="59"/>
                  </a:lnTo>
                  <a:close/>
                </a:path>
              </a:pathLst>
            </a:custGeom>
            <a:solidFill>
              <a:schemeClr val="bg1"/>
            </a:solidFill>
            <a:ln w="9525">
              <a:noFill/>
            </a:ln>
          </p:spPr>
          <p:txBody>
            <a:bodyPr/>
            <a:lstStyle/>
            <a:p>
              <a:endParaRPr lang="en-US"/>
            </a:p>
          </p:txBody>
        </p:sp>
        <p:sp>
          <p:nvSpPr>
            <p:cNvPr id="7180" name="Freeform 196"/>
            <p:cNvSpPr>
              <a:spLocks noEditPoints="1"/>
            </p:cNvSpPr>
            <p:nvPr/>
          </p:nvSpPr>
          <p:spPr>
            <a:xfrm>
              <a:off x="2821448" y="4789901"/>
              <a:ext cx="399186" cy="311560"/>
            </a:xfrm>
            <a:custGeom>
              <a:avLst/>
              <a:gdLst/>
              <a:ahLst/>
              <a:cxnLst>
                <a:cxn ang="0">
                  <a:pos x="199593" y="0"/>
                </a:cxn>
                <a:cxn ang="0">
                  <a:pos x="0" y="53549"/>
                </a:cxn>
                <a:cxn ang="0">
                  <a:pos x="0" y="53549"/>
                </a:cxn>
                <a:cxn ang="0">
                  <a:pos x="0" y="260445"/>
                </a:cxn>
                <a:cxn ang="0">
                  <a:pos x="184989" y="311560"/>
                </a:cxn>
                <a:cxn ang="0">
                  <a:pos x="184989" y="104665"/>
                </a:cxn>
                <a:cxn ang="0">
                  <a:pos x="53549" y="68154"/>
                </a:cxn>
                <a:cxn ang="0">
                  <a:pos x="199593" y="29209"/>
                </a:cxn>
                <a:cxn ang="0">
                  <a:pos x="343203" y="68154"/>
                </a:cxn>
                <a:cxn ang="0">
                  <a:pos x="343203" y="68154"/>
                </a:cxn>
                <a:cxn ang="0">
                  <a:pos x="214197" y="104665"/>
                </a:cxn>
                <a:cxn ang="0">
                  <a:pos x="214197" y="311560"/>
                </a:cxn>
                <a:cxn ang="0">
                  <a:pos x="399186" y="260445"/>
                </a:cxn>
                <a:cxn ang="0">
                  <a:pos x="399186" y="53549"/>
                </a:cxn>
                <a:cxn ang="0">
                  <a:pos x="199593" y="0"/>
                </a:cxn>
                <a:cxn ang="0">
                  <a:pos x="348071" y="150912"/>
                </a:cxn>
                <a:cxn ang="0">
                  <a:pos x="267747" y="172818"/>
                </a:cxn>
                <a:cxn ang="0">
                  <a:pos x="267747" y="133873"/>
                </a:cxn>
                <a:cxn ang="0">
                  <a:pos x="348071" y="111967"/>
                </a:cxn>
                <a:cxn ang="0">
                  <a:pos x="348071" y="150912"/>
                </a:cxn>
              </a:cxnLst>
              <a:rect l="0" t="0" r="0" b="0"/>
              <a:pathLst>
                <a:path w="164" h="128">
                  <a:moveTo>
                    <a:pt x="82" y="0"/>
                  </a:moveTo>
                  <a:lnTo>
                    <a:pt x="0" y="22"/>
                  </a:lnTo>
                  <a:lnTo>
                    <a:pt x="0" y="22"/>
                  </a:lnTo>
                  <a:lnTo>
                    <a:pt x="0" y="107"/>
                  </a:lnTo>
                  <a:lnTo>
                    <a:pt x="76" y="128"/>
                  </a:lnTo>
                  <a:lnTo>
                    <a:pt x="76" y="43"/>
                  </a:lnTo>
                  <a:lnTo>
                    <a:pt x="22" y="28"/>
                  </a:lnTo>
                  <a:lnTo>
                    <a:pt x="82" y="12"/>
                  </a:lnTo>
                  <a:lnTo>
                    <a:pt x="141" y="28"/>
                  </a:lnTo>
                  <a:lnTo>
                    <a:pt x="141" y="28"/>
                  </a:lnTo>
                  <a:lnTo>
                    <a:pt x="88" y="43"/>
                  </a:lnTo>
                  <a:lnTo>
                    <a:pt x="88" y="128"/>
                  </a:lnTo>
                  <a:lnTo>
                    <a:pt x="164" y="107"/>
                  </a:lnTo>
                  <a:lnTo>
                    <a:pt x="164" y="22"/>
                  </a:lnTo>
                  <a:lnTo>
                    <a:pt x="82" y="0"/>
                  </a:lnTo>
                  <a:close/>
                  <a:moveTo>
                    <a:pt x="143" y="62"/>
                  </a:moveTo>
                  <a:lnTo>
                    <a:pt x="110" y="71"/>
                  </a:lnTo>
                  <a:lnTo>
                    <a:pt x="110" y="55"/>
                  </a:lnTo>
                  <a:lnTo>
                    <a:pt x="143" y="46"/>
                  </a:lnTo>
                  <a:lnTo>
                    <a:pt x="143" y="62"/>
                  </a:lnTo>
                  <a:close/>
                </a:path>
              </a:pathLst>
            </a:custGeom>
            <a:solidFill>
              <a:schemeClr val="bg1"/>
            </a:solidFill>
            <a:ln w="9525">
              <a:noFill/>
            </a:ln>
          </p:spPr>
          <p:txBody>
            <a:bodyPr/>
            <a:lstStyle/>
            <a:p>
              <a:endParaRPr lang="en-US"/>
            </a:p>
          </p:txBody>
        </p:sp>
        <p:grpSp>
          <p:nvGrpSpPr>
            <p:cNvPr id="16" name="组合 15"/>
            <p:cNvGrpSpPr/>
            <p:nvPr/>
          </p:nvGrpSpPr>
          <p:grpSpPr>
            <a:xfrm>
              <a:off x="5394595" y="4717251"/>
              <a:ext cx="338137" cy="367227"/>
              <a:chOff x="2405063" y="1409076"/>
              <a:chExt cx="241081" cy="330826"/>
            </a:xfrm>
            <a:solidFill>
              <a:schemeClr val="bg1"/>
            </a:solidFill>
          </p:grpSpPr>
          <p:sp>
            <p:nvSpPr>
              <p:cNvPr id="17" name="Freeform 197"/>
              <p:cNvSpPr/>
              <p:nvPr/>
            </p:nvSpPr>
            <p:spPr bwMode="auto">
              <a:xfrm>
                <a:off x="2405063" y="1523270"/>
                <a:ext cx="138742" cy="216632"/>
              </a:xfrm>
              <a:custGeom>
                <a:avLst/>
                <a:gdLst>
                  <a:gd name="T0" fmla="*/ 0 w 57"/>
                  <a:gd name="T1" fmla="*/ 9 h 89"/>
                  <a:gd name="T2" fmla="*/ 0 w 57"/>
                  <a:gd name="T3" fmla="*/ 9 h 89"/>
                  <a:gd name="T4" fmla="*/ 0 w 57"/>
                  <a:gd name="T5" fmla="*/ 73 h 89"/>
                  <a:gd name="T6" fmla="*/ 57 w 57"/>
                  <a:gd name="T7" fmla="*/ 89 h 89"/>
                  <a:gd name="T8" fmla="*/ 57 w 57"/>
                  <a:gd name="T9" fmla="*/ 25 h 89"/>
                  <a:gd name="T10" fmla="*/ 16 w 57"/>
                  <a:gd name="T11" fmla="*/ 14 h 89"/>
                  <a:gd name="T12" fmla="*/ 41 w 57"/>
                  <a:gd name="T13" fmla="*/ 7 h 89"/>
                  <a:gd name="T14" fmla="*/ 36 w 57"/>
                  <a:gd name="T15" fmla="*/ 0 h 89"/>
                  <a:gd name="T16" fmla="*/ 0 w 57"/>
                  <a:gd name="T17"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89">
                    <a:moveTo>
                      <a:pt x="0" y="9"/>
                    </a:moveTo>
                    <a:lnTo>
                      <a:pt x="0" y="9"/>
                    </a:lnTo>
                    <a:lnTo>
                      <a:pt x="0" y="73"/>
                    </a:lnTo>
                    <a:lnTo>
                      <a:pt x="57" y="89"/>
                    </a:lnTo>
                    <a:lnTo>
                      <a:pt x="57" y="25"/>
                    </a:lnTo>
                    <a:lnTo>
                      <a:pt x="16" y="14"/>
                    </a:lnTo>
                    <a:lnTo>
                      <a:pt x="41" y="7"/>
                    </a:lnTo>
                    <a:lnTo>
                      <a:pt x="36"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8" name="Freeform 198"/>
              <p:cNvSpPr>
                <a:spLocks noEditPoints="1"/>
              </p:cNvSpPr>
              <p:nvPr/>
            </p:nvSpPr>
            <p:spPr bwMode="auto">
              <a:xfrm>
                <a:off x="2509837" y="1523270"/>
                <a:ext cx="136307" cy="216632"/>
              </a:xfrm>
              <a:custGeom>
                <a:avLst/>
                <a:gdLst>
                  <a:gd name="T0" fmla="*/ 21 w 56"/>
                  <a:gd name="T1" fmla="*/ 0 h 89"/>
                  <a:gd name="T2" fmla="*/ 15 w 56"/>
                  <a:gd name="T3" fmla="*/ 7 h 89"/>
                  <a:gd name="T4" fmla="*/ 40 w 56"/>
                  <a:gd name="T5" fmla="*/ 14 h 89"/>
                  <a:gd name="T6" fmla="*/ 40 w 56"/>
                  <a:gd name="T7" fmla="*/ 14 h 89"/>
                  <a:gd name="T8" fmla="*/ 0 w 56"/>
                  <a:gd name="T9" fmla="*/ 25 h 89"/>
                  <a:gd name="T10" fmla="*/ 0 w 56"/>
                  <a:gd name="T11" fmla="*/ 89 h 89"/>
                  <a:gd name="T12" fmla="*/ 56 w 56"/>
                  <a:gd name="T13" fmla="*/ 73 h 89"/>
                  <a:gd name="T14" fmla="*/ 56 w 56"/>
                  <a:gd name="T15" fmla="*/ 9 h 89"/>
                  <a:gd name="T16" fmla="*/ 21 w 56"/>
                  <a:gd name="T17" fmla="*/ 0 h 89"/>
                  <a:gd name="T18" fmla="*/ 41 w 56"/>
                  <a:gd name="T19" fmla="*/ 39 h 89"/>
                  <a:gd name="T20" fmla="*/ 17 w 56"/>
                  <a:gd name="T21" fmla="*/ 46 h 89"/>
                  <a:gd name="T22" fmla="*/ 17 w 56"/>
                  <a:gd name="T23" fmla="*/ 34 h 89"/>
                  <a:gd name="T24" fmla="*/ 41 w 56"/>
                  <a:gd name="T25" fmla="*/ 28 h 89"/>
                  <a:gd name="T26" fmla="*/ 41 w 56"/>
                  <a:gd name="T27"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9">
                    <a:moveTo>
                      <a:pt x="21" y="0"/>
                    </a:moveTo>
                    <a:lnTo>
                      <a:pt x="15" y="7"/>
                    </a:lnTo>
                    <a:lnTo>
                      <a:pt x="40" y="14"/>
                    </a:lnTo>
                    <a:lnTo>
                      <a:pt x="40" y="14"/>
                    </a:lnTo>
                    <a:lnTo>
                      <a:pt x="0" y="25"/>
                    </a:lnTo>
                    <a:lnTo>
                      <a:pt x="0" y="89"/>
                    </a:lnTo>
                    <a:lnTo>
                      <a:pt x="56" y="73"/>
                    </a:lnTo>
                    <a:lnTo>
                      <a:pt x="56" y="9"/>
                    </a:lnTo>
                    <a:lnTo>
                      <a:pt x="21" y="0"/>
                    </a:lnTo>
                    <a:close/>
                    <a:moveTo>
                      <a:pt x="41" y="39"/>
                    </a:moveTo>
                    <a:lnTo>
                      <a:pt x="17" y="46"/>
                    </a:lnTo>
                    <a:lnTo>
                      <a:pt x="17" y="34"/>
                    </a:lnTo>
                    <a:lnTo>
                      <a:pt x="41" y="28"/>
                    </a:lnTo>
                    <a:lnTo>
                      <a:pt x="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sp>
            <p:nvSpPr>
              <p:cNvPr id="19" name="Freeform 199"/>
              <p:cNvSpPr/>
              <p:nvPr/>
            </p:nvSpPr>
            <p:spPr bwMode="auto">
              <a:xfrm>
                <a:off x="2441575" y="1409076"/>
                <a:ext cx="187423" cy="211764"/>
              </a:xfrm>
              <a:custGeom>
                <a:avLst/>
                <a:gdLst>
                  <a:gd name="T0" fmla="*/ 38 w 77"/>
                  <a:gd name="T1" fmla="*/ 87 h 87"/>
                  <a:gd name="T2" fmla="*/ 77 w 77"/>
                  <a:gd name="T3" fmla="*/ 42 h 87"/>
                  <a:gd name="T4" fmla="*/ 48 w 77"/>
                  <a:gd name="T5" fmla="*/ 42 h 87"/>
                  <a:gd name="T6" fmla="*/ 48 w 77"/>
                  <a:gd name="T7" fmla="*/ 0 h 87"/>
                  <a:gd name="T8" fmla="*/ 29 w 77"/>
                  <a:gd name="T9" fmla="*/ 0 h 87"/>
                  <a:gd name="T10" fmla="*/ 29 w 77"/>
                  <a:gd name="T11" fmla="*/ 42 h 87"/>
                  <a:gd name="T12" fmla="*/ 0 w 77"/>
                  <a:gd name="T13" fmla="*/ 42 h 87"/>
                  <a:gd name="T14" fmla="*/ 38 w 77"/>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7">
                    <a:moveTo>
                      <a:pt x="38" y="87"/>
                    </a:moveTo>
                    <a:lnTo>
                      <a:pt x="77" y="42"/>
                    </a:lnTo>
                    <a:lnTo>
                      <a:pt x="48" y="42"/>
                    </a:lnTo>
                    <a:lnTo>
                      <a:pt x="48" y="0"/>
                    </a:lnTo>
                    <a:lnTo>
                      <a:pt x="29" y="0"/>
                    </a:lnTo>
                    <a:lnTo>
                      <a:pt x="29" y="42"/>
                    </a:lnTo>
                    <a:lnTo>
                      <a:pt x="0" y="42"/>
                    </a:lnTo>
                    <a:lnTo>
                      <a:pt x="38"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lt"/>
                  <a:ea typeface="Arial" panose="020B0604020202020204" pitchFamily="34" charset="0"/>
                  <a:cs typeface="+mn-cs"/>
                </a:endParaRPr>
              </a:p>
            </p:txBody>
          </p:sp>
        </p:grpSp>
      </p:grpSp>
      <p:pic>
        <p:nvPicPr>
          <p:cNvPr id="7183" name="图片 20"/>
          <p:cNvPicPr>
            <a:picLocks noChangeAspect="1"/>
          </p:cNvPicPr>
          <p:nvPr/>
        </p:nvPicPr>
        <p:blipFill>
          <a:blip r:embed="rId1"/>
          <a:stretch>
            <a:fillRect/>
          </a:stretch>
        </p:blipFill>
        <p:spPr>
          <a:xfrm>
            <a:off x="6350635" y="1250315"/>
            <a:ext cx="5841365" cy="4548505"/>
          </a:xfrm>
          <a:prstGeom prst="rect">
            <a:avLst/>
          </a:prstGeom>
          <a:noFill/>
          <a:ln w="9525">
            <a:noFill/>
          </a:ln>
        </p:spPr>
      </p:pic>
      <p:sp>
        <p:nvSpPr>
          <p:cNvPr id="7170" name="文本框 4"/>
          <p:cNvSpPr txBox="1"/>
          <p:nvPr/>
        </p:nvSpPr>
        <p:spPr>
          <a:xfrm>
            <a:off x="7750810" y="2519680"/>
            <a:ext cx="3254375" cy="983615"/>
          </a:xfrm>
          <a:prstGeom prst="rect">
            <a:avLst/>
          </a:prstGeom>
          <a:noFill/>
          <a:ln w="9525">
            <a:noFill/>
          </a:ln>
        </p:spPr>
        <p:txBody>
          <a:bodyPr wrap="square" anchor="t" anchorCtr="0">
            <a:spAutoFit/>
          </a:bodyPr>
          <a:lstStyle/>
          <a:p>
            <a:pPr algn="ctr"/>
            <a:r>
              <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rPr>
              <a:t>LẬP KẾ HOẠCH DỰ ÁN</a:t>
            </a:r>
            <a:endParaRPr lang="en-US" altLang="zh-CN" sz="29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 name="Text Box 1"/>
          <p:cNvSpPr txBox="1"/>
          <p:nvPr/>
        </p:nvSpPr>
        <p:spPr>
          <a:xfrm>
            <a:off x="802640" y="779145"/>
            <a:ext cx="5862320" cy="4246245"/>
          </a:xfrm>
          <a:prstGeom prst="rect">
            <a:avLst/>
          </a:prstGeom>
          <a:noFill/>
        </p:spPr>
        <p:txBody>
          <a:bodyPr wrap="square" rtlCol="0">
            <a:spAutoFit/>
          </a:bodyPr>
          <a:lstStyle/>
          <a:p>
            <a:r>
              <a:rPr lang="en-US"/>
              <a:t>• Là cơ sở quản lí tiến độ dự án.</a:t>
            </a:r>
            <a:endParaRPr lang="en-US"/>
          </a:p>
          <a:p>
            <a:r>
              <a:rPr lang="en-US"/>
              <a:t>• Là cơ sở để tuyển dụng, bố trí và điều phối nhân lực cho dự án.</a:t>
            </a:r>
            <a:endParaRPr lang="en-US"/>
          </a:p>
          <a:p>
            <a:r>
              <a:rPr lang="en-US"/>
              <a:t>• Là căn cứ để dự toán ngân sách và kiểm tra tài chính của dự án.</a:t>
            </a:r>
            <a:endParaRPr lang="en-US"/>
          </a:p>
          <a:p>
            <a:r>
              <a:rPr lang="en-US"/>
              <a:t>• Lập căn cứ để xác định thời gian, chi phí và các yêu cầu về chất lượng.</a:t>
            </a:r>
            <a:endParaRPr lang="en-US"/>
          </a:p>
          <a:p>
            <a:r>
              <a:rPr lang="en-US"/>
              <a:t>• Là cơ sở giúp đảm bảo các mục tiêu dự án.</a:t>
            </a:r>
            <a:endParaRPr lang="en-US"/>
          </a:p>
          <a:p>
            <a:r>
              <a:rPr lang="en-US"/>
              <a:t>• Giúp tránh hoặc giảm nhẹ các bất trắc rủi ro.</a:t>
            </a:r>
            <a:endParaRPr lang="en-US"/>
          </a:p>
          <a:p>
            <a:r>
              <a:rPr lang="en-US"/>
              <a:t>• Dự án có liên quan như thế nào đến doanh nghiệp, tổ chức.</a:t>
            </a:r>
            <a:endParaRPr lang="en-US"/>
          </a:p>
          <a:p>
            <a:r>
              <a:rPr lang="en-US"/>
              <a:t>• Bối cảnh thực hiện dự án và bối cảnh này có tính đặc trưng như thế nào.</a:t>
            </a:r>
            <a:endParaRPr lang="en-US"/>
          </a:p>
          <a:p>
            <a:r>
              <a:rPr lang="en-US"/>
              <a:t>• Dự án sẽ giúp thay đổi hoặc cải thiện điều kiện sống và phát triển của các thành viên doanh nghiệp hoặc những người hưởng lợi như thế nào.</a:t>
            </a:r>
            <a:endParaRPr lang="en-US"/>
          </a:p>
        </p:txBody>
      </p:sp>
    </p:spTree>
  </p:cSld>
  <p:clrMapOvr>
    <a:masterClrMapping/>
  </p:clrMapOvr>
  <mc:AlternateContent xmlns:mc="http://schemas.openxmlformats.org/markup-compatibility/2006">
    <mc:Choice xmlns:p14="http://schemas.microsoft.com/office/powerpoint/2010/main" Requires="p14">
      <p:transition spd="med" p14:dur="750">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ppt_x</p:attrName>
                                        </p:attrNameLst>
                                      </p:cBhvr>
                                      <p:tavLst>
                                        <p:tav tm="0">
                                          <p:val>
                                            <p:strVal val="#ppt_x-.2"/>
                                          </p:val>
                                        </p:tav>
                                        <p:tav tm="100000">
                                          <p:val>
                                            <p:strVal val="#ppt_x"/>
                                          </p:val>
                                        </p:tav>
                                      </p:tavLst>
                                    </p:anim>
                                    <p:anim calcmode="lin" valueType="num">
                                      <p:cBhvr>
                                        <p:cTn id="8" dur="1000" fill="hold"/>
                                        <p:tgtEl>
                                          <p:spTgt spid="71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173"/>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7170"/>
                                        </p:tgtEl>
                                        <p:attrNameLst>
                                          <p:attrName>style.visibility</p:attrName>
                                        </p:attrNameLst>
                                      </p:cBhvr>
                                      <p:to>
                                        <p:strVal val="visible"/>
                                      </p:to>
                                    </p:set>
                                    <p:anim calcmode="discrete" valueType="clr">
                                      <p:cBhvr override="childStyle">
                                        <p:cTn id="12"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170"/>
                                        </p:tgtEl>
                                        <p:attrNameLst>
                                          <p:attrName>fillcolor</p:attrName>
                                        </p:attrNameLst>
                                      </p:cBhvr>
                                      <p:tavLst>
                                        <p:tav tm="0">
                                          <p:val>
                                            <p:clrVal>
                                              <a:schemeClr val="accent2"/>
                                            </p:clrVal>
                                          </p:val>
                                        </p:tav>
                                        <p:tav tm="50000">
                                          <p:val>
                                            <p:clrVal>
                                              <a:schemeClr val="hlink"/>
                                            </p:clrVal>
                                          </p:val>
                                        </p:tav>
                                      </p:tavLst>
                                    </p:anim>
                                    <p:set>
                                      <p:cBhvr>
                                        <p:cTn id="14" dur="80"/>
                                        <p:tgtEl>
                                          <p:spTgt spid="71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p:cNvPicPr>
            <a:picLocks noChangeAspect="1"/>
          </p:cNvPicPr>
          <p:nvPr/>
        </p:nvPicPr>
        <p:blipFill>
          <a:blip r:embed="rId1"/>
          <a:srcRect t="25578" b="10794"/>
          <a:stretch>
            <a:fillRect/>
          </a:stretch>
        </p:blipFill>
        <p:spPr>
          <a:xfrm>
            <a:off x="-9525" y="0"/>
            <a:ext cx="12192000" cy="6858000"/>
          </a:xfrm>
          <a:prstGeom prst="rect">
            <a:avLst/>
          </a:prstGeom>
          <a:noFill/>
          <a:ln w="9525">
            <a:noFill/>
          </a:ln>
        </p:spPr>
      </p:pic>
      <p:sp>
        <p:nvSpPr>
          <p:cNvPr id="17" name="矩形 4"/>
          <p:cNvSpPr/>
          <p:nvPr/>
        </p:nvSpPr>
        <p:spPr>
          <a:xfrm>
            <a:off x="-9525" y="3962400"/>
            <a:ext cx="12211050" cy="2895600"/>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2924175">
                <a:moveTo>
                  <a:pt x="0" y="1181100"/>
                </a:moveTo>
                <a:cubicBezTo>
                  <a:pt x="635000" y="1143000"/>
                  <a:pt x="6794500" y="1409700"/>
                  <a:pt x="12211050" y="0"/>
                </a:cubicBezTo>
                <a:lnTo>
                  <a:pt x="12211050" y="2924175"/>
                </a:lnTo>
                <a:lnTo>
                  <a:pt x="19050" y="2924175"/>
                </a:lnTo>
                <a:lnTo>
                  <a:pt x="0" y="1181100"/>
                </a:lnTo>
                <a:close/>
              </a:path>
            </a:pathLst>
          </a:cu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4"/>
          <p:cNvSpPr/>
          <p:nvPr/>
        </p:nvSpPr>
        <p:spPr>
          <a:xfrm>
            <a:off x="-19050" y="3790950"/>
            <a:ext cx="12230100" cy="1387475"/>
          </a:xfrm>
          <a:custGeom>
            <a:avLst/>
            <a:gdLst>
              <a:gd name="connsiteX0" fmla="*/ 0 w 12192000"/>
              <a:gd name="connsiteY0" fmla="*/ 0 h 2409825"/>
              <a:gd name="connsiteX1" fmla="*/ 12192000 w 12192000"/>
              <a:gd name="connsiteY1" fmla="*/ 0 h 2409825"/>
              <a:gd name="connsiteX2" fmla="*/ 12192000 w 12192000"/>
              <a:gd name="connsiteY2" fmla="*/ 2409825 h 2409825"/>
              <a:gd name="connsiteX3" fmla="*/ 0 w 12192000"/>
              <a:gd name="connsiteY3" fmla="*/ 2409825 h 2409825"/>
              <a:gd name="connsiteX4" fmla="*/ 0 w 12192000"/>
              <a:gd name="connsiteY4" fmla="*/ 0 h 2409825"/>
              <a:gd name="connsiteX0-1" fmla="*/ 0 w 12192000"/>
              <a:gd name="connsiteY0-2" fmla="*/ 0 h 2409825"/>
              <a:gd name="connsiteX1-3" fmla="*/ 12192000 w 12192000"/>
              <a:gd name="connsiteY1-4" fmla="*/ 0 h 2409825"/>
              <a:gd name="connsiteX2-5" fmla="*/ 12192000 w 12192000"/>
              <a:gd name="connsiteY2-6" fmla="*/ 2409825 h 2409825"/>
              <a:gd name="connsiteX3-7" fmla="*/ 0 w 12192000"/>
              <a:gd name="connsiteY3-8" fmla="*/ 2409825 h 2409825"/>
              <a:gd name="connsiteX4-9" fmla="*/ 0 w 12192000"/>
              <a:gd name="connsiteY4-10" fmla="*/ 0 h 2409825"/>
              <a:gd name="connsiteX0-11" fmla="*/ 0 w 12192000"/>
              <a:gd name="connsiteY0-12" fmla="*/ 438150 h 2409825"/>
              <a:gd name="connsiteX1-13" fmla="*/ 12192000 w 12192000"/>
              <a:gd name="connsiteY1-14" fmla="*/ 0 h 2409825"/>
              <a:gd name="connsiteX2-15" fmla="*/ 12192000 w 12192000"/>
              <a:gd name="connsiteY2-16" fmla="*/ 2409825 h 2409825"/>
              <a:gd name="connsiteX3-17" fmla="*/ 0 w 12192000"/>
              <a:gd name="connsiteY3-18" fmla="*/ 2409825 h 2409825"/>
              <a:gd name="connsiteX4-19" fmla="*/ 0 w 12192000"/>
              <a:gd name="connsiteY4-20" fmla="*/ 438150 h 2409825"/>
              <a:gd name="connsiteX0-21" fmla="*/ 0 w 12192000"/>
              <a:gd name="connsiteY0-22" fmla="*/ 704850 h 2676525"/>
              <a:gd name="connsiteX1-23" fmla="*/ 12192000 w 12192000"/>
              <a:gd name="connsiteY1-24" fmla="*/ 0 h 2676525"/>
              <a:gd name="connsiteX2-25" fmla="*/ 12192000 w 12192000"/>
              <a:gd name="connsiteY2-26" fmla="*/ 2676525 h 2676525"/>
              <a:gd name="connsiteX3-27" fmla="*/ 0 w 12192000"/>
              <a:gd name="connsiteY3-28" fmla="*/ 2676525 h 2676525"/>
              <a:gd name="connsiteX4-29" fmla="*/ 0 w 12192000"/>
              <a:gd name="connsiteY4-30" fmla="*/ 704850 h 2676525"/>
              <a:gd name="connsiteX0-31" fmla="*/ 0 w 12192000"/>
              <a:gd name="connsiteY0-32" fmla="*/ 704850 h 2676525"/>
              <a:gd name="connsiteX1-33" fmla="*/ 12192000 w 12192000"/>
              <a:gd name="connsiteY1-34" fmla="*/ 0 h 2676525"/>
              <a:gd name="connsiteX2-35" fmla="*/ 12192000 w 12192000"/>
              <a:gd name="connsiteY2-36" fmla="*/ 2676525 h 2676525"/>
              <a:gd name="connsiteX3-37" fmla="*/ 0 w 12192000"/>
              <a:gd name="connsiteY3-38" fmla="*/ 2676525 h 2676525"/>
              <a:gd name="connsiteX4-39" fmla="*/ 0 w 12192000"/>
              <a:gd name="connsiteY4-40" fmla="*/ 704850 h 2676525"/>
              <a:gd name="connsiteX0-41" fmla="*/ 0 w 12192000"/>
              <a:gd name="connsiteY0-42" fmla="*/ 704850 h 2676525"/>
              <a:gd name="connsiteX1-43" fmla="*/ 12192000 w 12192000"/>
              <a:gd name="connsiteY1-44" fmla="*/ 0 h 2676525"/>
              <a:gd name="connsiteX2-45" fmla="*/ 12192000 w 12192000"/>
              <a:gd name="connsiteY2-46" fmla="*/ 2676525 h 2676525"/>
              <a:gd name="connsiteX3-47" fmla="*/ 0 w 12192000"/>
              <a:gd name="connsiteY3-48" fmla="*/ 2676525 h 2676525"/>
              <a:gd name="connsiteX4-49" fmla="*/ 0 w 12192000"/>
              <a:gd name="connsiteY4-50" fmla="*/ 704850 h 2676525"/>
              <a:gd name="connsiteX0-51" fmla="*/ 0 w 12192000"/>
              <a:gd name="connsiteY0-52" fmla="*/ 819150 h 2676525"/>
              <a:gd name="connsiteX1-53" fmla="*/ 12192000 w 12192000"/>
              <a:gd name="connsiteY1-54" fmla="*/ 0 h 2676525"/>
              <a:gd name="connsiteX2-55" fmla="*/ 12192000 w 12192000"/>
              <a:gd name="connsiteY2-56" fmla="*/ 2676525 h 2676525"/>
              <a:gd name="connsiteX3-57" fmla="*/ 0 w 12192000"/>
              <a:gd name="connsiteY3-58" fmla="*/ 2676525 h 2676525"/>
              <a:gd name="connsiteX4-59" fmla="*/ 0 w 12192000"/>
              <a:gd name="connsiteY4-60" fmla="*/ 819150 h 2676525"/>
              <a:gd name="connsiteX0-61" fmla="*/ 0 w 12192000"/>
              <a:gd name="connsiteY0-62" fmla="*/ 819150 h 2676525"/>
              <a:gd name="connsiteX1-63" fmla="*/ 12192000 w 12192000"/>
              <a:gd name="connsiteY1-64" fmla="*/ 0 h 2676525"/>
              <a:gd name="connsiteX2-65" fmla="*/ 12192000 w 12192000"/>
              <a:gd name="connsiteY2-66" fmla="*/ 2676525 h 2676525"/>
              <a:gd name="connsiteX3-67" fmla="*/ 0 w 12192000"/>
              <a:gd name="connsiteY3-68" fmla="*/ 2676525 h 2676525"/>
              <a:gd name="connsiteX4-69" fmla="*/ 0 w 12192000"/>
              <a:gd name="connsiteY4-70" fmla="*/ 819150 h 2676525"/>
              <a:gd name="connsiteX0-71" fmla="*/ 0 w 12192000"/>
              <a:gd name="connsiteY0-72" fmla="*/ 819150 h 2676525"/>
              <a:gd name="connsiteX1-73" fmla="*/ 12192000 w 12192000"/>
              <a:gd name="connsiteY1-74" fmla="*/ 0 h 2676525"/>
              <a:gd name="connsiteX2-75" fmla="*/ 12192000 w 12192000"/>
              <a:gd name="connsiteY2-76" fmla="*/ 2676525 h 2676525"/>
              <a:gd name="connsiteX3-77" fmla="*/ 0 w 12192000"/>
              <a:gd name="connsiteY3-78" fmla="*/ 2676525 h 2676525"/>
              <a:gd name="connsiteX4-79" fmla="*/ 0 w 12192000"/>
              <a:gd name="connsiteY4-80" fmla="*/ 819150 h 2676525"/>
              <a:gd name="connsiteX0-81" fmla="*/ 0 w 12192000"/>
              <a:gd name="connsiteY0-82" fmla="*/ 1066800 h 2924175"/>
              <a:gd name="connsiteX1-83" fmla="*/ 12192000 w 12192000"/>
              <a:gd name="connsiteY1-84" fmla="*/ 0 h 2924175"/>
              <a:gd name="connsiteX2-85" fmla="*/ 12192000 w 12192000"/>
              <a:gd name="connsiteY2-86" fmla="*/ 2924175 h 2924175"/>
              <a:gd name="connsiteX3-87" fmla="*/ 0 w 12192000"/>
              <a:gd name="connsiteY3-88" fmla="*/ 2924175 h 2924175"/>
              <a:gd name="connsiteX4-89" fmla="*/ 0 w 12192000"/>
              <a:gd name="connsiteY4-90" fmla="*/ 1066800 h 2924175"/>
              <a:gd name="connsiteX0-91" fmla="*/ 0 w 12192000"/>
              <a:gd name="connsiteY0-92" fmla="*/ 1066800 h 2924175"/>
              <a:gd name="connsiteX1-93" fmla="*/ 12192000 w 12192000"/>
              <a:gd name="connsiteY1-94" fmla="*/ 0 h 2924175"/>
              <a:gd name="connsiteX2-95" fmla="*/ 12192000 w 12192000"/>
              <a:gd name="connsiteY2-96" fmla="*/ 2924175 h 2924175"/>
              <a:gd name="connsiteX3-97" fmla="*/ 0 w 12192000"/>
              <a:gd name="connsiteY3-98" fmla="*/ 2924175 h 2924175"/>
              <a:gd name="connsiteX4-99" fmla="*/ 0 w 12192000"/>
              <a:gd name="connsiteY4-100" fmla="*/ 1066800 h 2924175"/>
              <a:gd name="connsiteX0-101" fmla="*/ 0 w 12192000"/>
              <a:gd name="connsiteY0-102" fmla="*/ 1066800 h 2924175"/>
              <a:gd name="connsiteX1-103" fmla="*/ 12192000 w 12192000"/>
              <a:gd name="connsiteY1-104" fmla="*/ 0 h 2924175"/>
              <a:gd name="connsiteX2-105" fmla="*/ 12192000 w 12192000"/>
              <a:gd name="connsiteY2-106" fmla="*/ 2924175 h 2924175"/>
              <a:gd name="connsiteX3-107" fmla="*/ 0 w 12192000"/>
              <a:gd name="connsiteY3-108" fmla="*/ 2924175 h 2924175"/>
              <a:gd name="connsiteX4-109" fmla="*/ 0 w 12192000"/>
              <a:gd name="connsiteY4-110" fmla="*/ 1066800 h 2924175"/>
              <a:gd name="connsiteX0-111" fmla="*/ 0 w 12192000"/>
              <a:gd name="connsiteY0-112" fmla="*/ 1066800 h 2924175"/>
              <a:gd name="connsiteX1-113" fmla="*/ 12192000 w 12192000"/>
              <a:gd name="connsiteY1-114" fmla="*/ 0 h 2924175"/>
              <a:gd name="connsiteX2-115" fmla="*/ 12192000 w 12192000"/>
              <a:gd name="connsiteY2-116" fmla="*/ 2924175 h 2924175"/>
              <a:gd name="connsiteX3-117" fmla="*/ 0 w 12192000"/>
              <a:gd name="connsiteY3-118" fmla="*/ 2924175 h 2924175"/>
              <a:gd name="connsiteX4-119" fmla="*/ 0 w 12192000"/>
              <a:gd name="connsiteY4-120" fmla="*/ 1066800 h 2924175"/>
              <a:gd name="connsiteX0-121" fmla="*/ 0 w 12211050"/>
              <a:gd name="connsiteY0-122" fmla="*/ 1181100 h 2924175"/>
              <a:gd name="connsiteX1-123" fmla="*/ 12211050 w 12211050"/>
              <a:gd name="connsiteY1-124" fmla="*/ 0 h 2924175"/>
              <a:gd name="connsiteX2-125" fmla="*/ 12211050 w 12211050"/>
              <a:gd name="connsiteY2-126" fmla="*/ 2924175 h 2924175"/>
              <a:gd name="connsiteX3-127" fmla="*/ 19050 w 12211050"/>
              <a:gd name="connsiteY3-128" fmla="*/ 2924175 h 2924175"/>
              <a:gd name="connsiteX4-129" fmla="*/ 0 w 12211050"/>
              <a:gd name="connsiteY4-130" fmla="*/ 1181100 h 2924175"/>
              <a:gd name="connsiteX0-131" fmla="*/ 0 w 12211050"/>
              <a:gd name="connsiteY0-132" fmla="*/ 1181100 h 2924175"/>
              <a:gd name="connsiteX1-133" fmla="*/ 12211050 w 12211050"/>
              <a:gd name="connsiteY1-134" fmla="*/ 0 h 2924175"/>
              <a:gd name="connsiteX2-135" fmla="*/ 12211050 w 12211050"/>
              <a:gd name="connsiteY2-136" fmla="*/ 2924175 h 2924175"/>
              <a:gd name="connsiteX3-137" fmla="*/ 19050 w 12211050"/>
              <a:gd name="connsiteY3-138" fmla="*/ 2924175 h 2924175"/>
              <a:gd name="connsiteX4-139" fmla="*/ 0 w 12211050"/>
              <a:gd name="connsiteY4-140" fmla="*/ 1181100 h 2924175"/>
              <a:gd name="connsiteX0-141" fmla="*/ 0 w 12211050"/>
              <a:gd name="connsiteY0-142" fmla="*/ 1181100 h 2924175"/>
              <a:gd name="connsiteX1-143" fmla="*/ 12211050 w 12211050"/>
              <a:gd name="connsiteY1-144" fmla="*/ 0 h 2924175"/>
              <a:gd name="connsiteX2-145" fmla="*/ 12211050 w 12211050"/>
              <a:gd name="connsiteY2-146" fmla="*/ 2924175 h 2924175"/>
              <a:gd name="connsiteX3-147" fmla="*/ 19050 w 12211050"/>
              <a:gd name="connsiteY3-148" fmla="*/ 2924175 h 2924175"/>
              <a:gd name="connsiteX4-149" fmla="*/ 0 w 12211050"/>
              <a:gd name="connsiteY4-150" fmla="*/ 1181100 h 2924175"/>
              <a:gd name="connsiteX0-151" fmla="*/ 0 w 12211050"/>
              <a:gd name="connsiteY0-152" fmla="*/ 1181100 h 10293081"/>
              <a:gd name="connsiteX1-153" fmla="*/ 12211050 w 12211050"/>
              <a:gd name="connsiteY1-154" fmla="*/ 0 h 10293081"/>
              <a:gd name="connsiteX2-155" fmla="*/ 12211050 w 12211050"/>
              <a:gd name="connsiteY2-156" fmla="*/ 2924175 h 10293081"/>
              <a:gd name="connsiteX3-157" fmla="*/ 0 w 12211050"/>
              <a:gd name="connsiteY3-158" fmla="*/ 10293081 h 10293081"/>
              <a:gd name="connsiteX4-159" fmla="*/ 0 w 12211050"/>
              <a:gd name="connsiteY4-160" fmla="*/ 1181100 h 10293081"/>
              <a:gd name="connsiteX0-161" fmla="*/ 0 w 12230100"/>
              <a:gd name="connsiteY0-162" fmla="*/ 8082139 h 10293081"/>
              <a:gd name="connsiteX1-163" fmla="*/ 12230100 w 12230100"/>
              <a:gd name="connsiteY1-164" fmla="*/ 0 h 10293081"/>
              <a:gd name="connsiteX2-165" fmla="*/ 12230100 w 12230100"/>
              <a:gd name="connsiteY2-166" fmla="*/ 2924175 h 10293081"/>
              <a:gd name="connsiteX3-167" fmla="*/ 19050 w 12230100"/>
              <a:gd name="connsiteY3-168" fmla="*/ 10293081 h 10293081"/>
              <a:gd name="connsiteX4-169" fmla="*/ 0 w 12230100"/>
              <a:gd name="connsiteY4-170" fmla="*/ 8082139 h 10293081"/>
              <a:gd name="connsiteX0-171" fmla="*/ 0 w 12230100"/>
              <a:gd name="connsiteY0-172" fmla="*/ 8082139 h 10293081"/>
              <a:gd name="connsiteX1-173" fmla="*/ 12230100 w 12230100"/>
              <a:gd name="connsiteY1-174" fmla="*/ 0 h 10293081"/>
              <a:gd name="connsiteX2-175" fmla="*/ 12230100 w 12230100"/>
              <a:gd name="connsiteY2-176" fmla="*/ 2924175 h 10293081"/>
              <a:gd name="connsiteX3-177" fmla="*/ 19050 w 12230100"/>
              <a:gd name="connsiteY3-178" fmla="*/ 10293081 h 10293081"/>
              <a:gd name="connsiteX4-179" fmla="*/ 0 w 12230100"/>
              <a:gd name="connsiteY4-180" fmla="*/ 8082139 h 10293081"/>
              <a:gd name="connsiteX0-181" fmla="*/ 0 w 12230100"/>
              <a:gd name="connsiteY0-182" fmla="*/ 8082139 h 10293081"/>
              <a:gd name="connsiteX1-183" fmla="*/ 12230100 w 12230100"/>
              <a:gd name="connsiteY1-184" fmla="*/ 0 h 10293081"/>
              <a:gd name="connsiteX2-185" fmla="*/ 12230100 w 12230100"/>
              <a:gd name="connsiteY2-186" fmla="*/ 2924175 h 10293081"/>
              <a:gd name="connsiteX3-187" fmla="*/ 19050 w 12230100"/>
              <a:gd name="connsiteY3-188" fmla="*/ 10293081 h 10293081"/>
              <a:gd name="connsiteX4-189" fmla="*/ 0 w 12230100"/>
              <a:gd name="connsiteY4-190" fmla="*/ 8082139 h 10293081"/>
              <a:gd name="connsiteX0-191" fmla="*/ 0 w 12230100"/>
              <a:gd name="connsiteY0-192" fmla="*/ 8082139 h 10318654"/>
              <a:gd name="connsiteX1-193" fmla="*/ 12230100 w 12230100"/>
              <a:gd name="connsiteY1-194" fmla="*/ 0 h 10318654"/>
              <a:gd name="connsiteX2-195" fmla="*/ 12230100 w 12230100"/>
              <a:gd name="connsiteY2-196" fmla="*/ 2924175 h 10318654"/>
              <a:gd name="connsiteX3-197" fmla="*/ 19050 w 12230100"/>
              <a:gd name="connsiteY3-198" fmla="*/ 10293081 h 10318654"/>
              <a:gd name="connsiteX4-199" fmla="*/ 0 w 12230100"/>
              <a:gd name="connsiteY4-200" fmla="*/ 8082139 h 10318654"/>
              <a:gd name="connsiteX0-201" fmla="*/ 0 w 12230100"/>
              <a:gd name="connsiteY0-202" fmla="*/ 8082139 h 10320404"/>
              <a:gd name="connsiteX1-203" fmla="*/ 12230100 w 12230100"/>
              <a:gd name="connsiteY1-204" fmla="*/ 0 h 10320404"/>
              <a:gd name="connsiteX2-205" fmla="*/ 12230100 w 12230100"/>
              <a:gd name="connsiteY2-206" fmla="*/ 2924175 h 10320404"/>
              <a:gd name="connsiteX3-207" fmla="*/ 19050 w 12230100"/>
              <a:gd name="connsiteY3-208" fmla="*/ 10293081 h 10320404"/>
              <a:gd name="connsiteX4-209" fmla="*/ 0 w 12230100"/>
              <a:gd name="connsiteY4-210" fmla="*/ 8082139 h 10320404"/>
              <a:gd name="connsiteX0-211" fmla="*/ 0 w 12230100"/>
              <a:gd name="connsiteY0-212" fmla="*/ 8082139 h 10408286"/>
              <a:gd name="connsiteX1-213" fmla="*/ 12230100 w 12230100"/>
              <a:gd name="connsiteY1-214" fmla="*/ 0 h 10408286"/>
              <a:gd name="connsiteX2-215" fmla="*/ 12230100 w 12230100"/>
              <a:gd name="connsiteY2-216" fmla="*/ 2924175 h 10408286"/>
              <a:gd name="connsiteX3-217" fmla="*/ 19050 w 12230100"/>
              <a:gd name="connsiteY3-218" fmla="*/ 10293081 h 10408286"/>
              <a:gd name="connsiteX4-219" fmla="*/ 0 w 12230100"/>
              <a:gd name="connsiteY4-220" fmla="*/ 8082139 h 10408286"/>
              <a:gd name="connsiteX0-221" fmla="*/ 0 w 12230100"/>
              <a:gd name="connsiteY0-222" fmla="*/ 8082139 h 10408286"/>
              <a:gd name="connsiteX1-223" fmla="*/ 12230100 w 12230100"/>
              <a:gd name="connsiteY1-224" fmla="*/ 0 h 10408286"/>
              <a:gd name="connsiteX2-225" fmla="*/ 12230100 w 12230100"/>
              <a:gd name="connsiteY2-226" fmla="*/ 2924175 h 10408286"/>
              <a:gd name="connsiteX3-227" fmla="*/ 19050 w 12230100"/>
              <a:gd name="connsiteY3-228" fmla="*/ 10293081 h 10408286"/>
              <a:gd name="connsiteX4-229" fmla="*/ 0 w 12230100"/>
              <a:gd name="connsiteY4-230" fmla="*/ 8082139 h 10408286"/>
              <a:gd name="connsiteX0-231" fmla="*/ 0 w 12230100"/>
              <a:gd name="connsiteY0-232" fmla="*/ 8082139 h 10408286"/>
              <a:gd name="connsiteX1-233" fmla="*/ 12230100 w 12230100"/>
              <a:gd name="connsiteY1-234" fmla="*/ 0 h 10408286"/>
              <a:gd name="connsiteX2-235" fmla="*/ 12230100 w 12230100"/>
              <a:gd name="connsiteY2-236" fmla="*/ 2924175 h 10408286"/>
              <a:gd name="connsiteX3-237" fmla="*/ 19050 w 12230100"/>
              <a:gd name="connsiteY3-238" fmla="*/ 10293081 h 10408286"/>
              <a:gd name="connsiteX4-239" fmla="*/ 0 w 12230100"/>
              <a:gd name="connsiteY4-240" fmla="*/ 8082139 h 10408286"/>
              <a:gd name="connsiteX0-241" fmla="*/ 0 w 12230100"/>
              <a:gd name="connsiteY0-242" fmla="*/ 8783940 h 10408286"/>
              <a:gd name="connsiteX1-243" fmla="*/ 12230100 w 12230100"/>
              <a:gd name="connsiteY1-244" fmla="*/ 0 h 10408286"/>
              <a:gd name="connsiteX2-245" fmla="*/ 12230100 w 12230100"/>
              <a:gd name="connsiteY2-246" fmla="*/ 2924175 h 10408286"/>
              <a:gd name="connsiteX3-247" fmla="*/ 19050 w 12230100"/>
              <a:gd name="connsiteY3-248" fmla="*/ 10293081 h 10408286"/>
              <a:gd name="connsiteX4-249" fmla="*/ 0 w 12230100"/>
              <a:gd name="connsiteY4-250" fmla="*/ 8783940 h 10408286"/>
              <a:gd name="connsiteX0-251" fmla="*/ 0 w 12230100"/>
              <a:gd name="connsiteY0-252" fmla="*/ 8783940 h 10408286"/>
              <a:gd name="connsiteX1-253" fmla="*/ 12230100 w 12230100"/>
              <a:gd name="connsiteY1-254" fmla="*/ 0 h 10408286"/>
              <a:gd name="connsiteX2-255" fmla="*/ 12230100 w 12230100"/>
              <a:gd name="connsiteY2-256" fmla="*/ 2924175 h 10408286"/>
              <a:gd name="connsiteX3-257" fmla="*/ 19050 w 12230100"/>
              <a:gd name="connsiteY3-258" fmla="*/ 10293081 h 10408286"/>
              <a:gd name="connsiteX4-259" fmla="*/ 0 w 12230100"/>
              <a:gd name="connsiteY4-260" fmla="*/ 8783940 h 10408286"/>
              <a:gd name="connsiteX0-261" fmla="*/ 0 w 12230100"/>
              <a:gd name="connsiteY0-262" fmla="*/ 8783940 h 10408286"/>
              <a:gd name="connsiteX1-263" fmla="*/ 12230100 w 12230100"/>
              <a:gd name="connsiteY1-264" fmla="*/ 0 h 10408286"/>
              <a:gd name="connsiteX2-265" fmla="*/ 12230100 w 12230100"/>
              <a:gd name="connsiteY2-266" fmla="*/ 2924175 h 10408286"/>
              <a:gd name="connsiteX3-267" fmla="*/ 19050 w 12230100"/>
              <a:gd name="connsiteY3-268" fmla="*/ 10293081 h 10408286"/>
              <a:gd name="connsiteX4-269" fmla="*/ 0 w 12230100"/>
              <a:gd name="connsiteY4-270" fmla="*/ 8783940 h 10408286"/>
              <a:gd name="connsiteX0-271" fmla="*/ 0 w 12230100"/>
              <a:gd name="connsiteY0-272" fmla="*/ 8783940 h 10443542"/>
              <a:gd name="connsiteX1-273" fmla="*/ 12230100 w 12230100"/>
              <a:gd name="connsiteY1-274" fmla="*/ 0 h 10443542"/>
              <a:gd name="connsiteX2-275" fmla="*/ 12230100 w 12230100"/>
              <a:gd name="connsiteY2-276" fmla="*/ 2924175 h 10443542"/>
              <a:gd name="connsiteX3-277" fmla="*/ 19050 w 12230100"/>
              <a:gd name="connsiteY3-278" fmla="*/ 10293081 h 10443542"/>
              <a:gd name="connsiteX4-279" fmla="*/ 0 w 12230100"/>
              <a:gd name="connsiteY4-280" fmla="*/ 8783940 h 10443542"/>
              <a:gd name="connsiteX0-281" fmla="*/ 0 w 12230100"/>
              <a:gd name="connsiteY0-282" fmla="*/ 8783940 h 10443542"/>
              <a:gd name="connsiteX1-283" fmla="*/ 12230100 w 12230100"/>
              <a:gd name="connsiteY1-284" fmla="*/ 0 h 10443542"/>
              <a:gd name="connsiteX2-285" fmla="*/ 12230100 w 12230100"/>
              <a:gd name="connsiteY2-286" fmla="*/ 2924175 h 10443542"/>
              <a:gd name="connsiteX3-287" fmla="*/ 19050 w 12230100"/>
              <a:gd name="connsiteY3-288" fmla="*/ 10293081 h 10443542"/>
              <a:gd name="connsiteX4-289" fmla="*/ 0 w 12230100"/>
              <a:gd name="connsiteY4-290" fmla="*/ 8783940 h 10443542"/>
              <a:gd name="connsiteX0-291" fmla="*/ 0 w 12249150"/>
              <a:gd name="connsiteY0-292" fmla="*/ 7380339 h 10443542"/>
              <a:gd name="connsiteX1-293" fmla="*/ 12249150 w 12249150"/>
              <a:gd name="connsiteY1-294" fmla="*/ 0 h 10443542"/>
              <a:gd name="connsiteX2-295" fmla="*/ 12249150 w 12249150"/>
              <a:gd name="connsiteY2-296" fmla="*/ 2924175 h 10443542"/>
              <a:gd name="connsiteX3-297" fmla="*/ 38100 w 12249150"/>
              <a:gd name="connsiteY3-298" fmla="*/ 10293081 h 10443542"/>
              <a:gd name="connsiteX4-299" fmla="*/ 0 w 12249150"/>
              <a:gd name="connsiteY4-300" fmla="*/ 7380339 h 10443542"/>
              <a:gd name="connsiteX0-301" fmla="*/ 0 w 12249150"/>
              <a:gd name="connsiteY0-302" fmla="*/ 6093705 h 9156908"/>
              <a:gd name="connsiteX1-303" fmla="*/ 12230100 w 12249150"/>
              <a:gd name="connsiteY1-304" fmla="*/ 0 h 9156908"/>
              <a:gd name="connsiteX2-305" fmla="*/ 12249150 w 12249150"/>
              <a:gd name="connsiteY2-306" fmla="*/ 1637541 h 9156908"/>
              <a:gd name="connsiteX3-307" fmla="*/ 38100 w 12249150"/>
              <a:gd name="connsiteY3-308" fmla="*/ 9006447 h 9156908"/>
              <a:gd name="connsiteX4-309" fmla="*/ 0 w 12249150"/>
              <a:gd name="connsiteY4-310" fmla="*/ 6093705 h 9156908"/>
              <a:gd name="connsiteX0-311" fmla="*/ 0 w 12249150"/>
              <a:gd name="connsiteY0-312" fmla="*/ 6093705 h 9156908"/>
              <a:gd name="connsiteX1-313" fmla="*/ 12230100 w 12249150"/>
              <a:gd name="connsiteY1-314" fmla="*/ 0 h 9156908"/>
              <a:gd name="connsiteX2-315" fmla="*/ 12249150 w 12249150"/>
              <a:gd name="connsiteY2-316" fmla="*/ 1637541 h 9156908"/>
              <a:gd name="connsiteX3-317" fmla="*/ 19050 w 12249150"/>
              <a:gd name="connsiteY3-318" fmla="*/ 9006448 h 9156908"/>
              <a:gd name="connsiteX4-319" fmla="*/ 0 w 12249150"/>
              <a:gd name="connsiteY4-320" fmla="*/ 6093705 h 9156908"/>
              <a:gd name="connsiteX0-321" fmla="*/ 0 w 12249150"/>
              <a:gd name="connsiteY0-322" fmla="*/ 6093705 h 9232835"/>
              <a:gd name="connsiteX1-323" fmla="*/ 12230100 w 12249150"/>
              <a:gd name="connsiteY1-324" fmla="*/ 0 h 9232835"/>
              <a:gd name="connsiteX2-325" fmla="*/ 12249150 w 12249150"/>
              <a:gd name="connsiteY2-326" fmla="*/ 1637541 h 9232835"/>
              <a:gd name="connsiteX3-327" fmla="*/ 19050 w 12249150"/>
              <a:gd name="connsiteY3-328" fmla="*/ 9006448 h 9232835"/>
              <a:gd name="connsiteX4-329" fmla="*/ 0 w 12249150"/>
              <a:gd name="connsiteY4-330" fmla="*/ 6093705 h 9232835"/>
              <a:gd name="connsiteX0-331" fmla="*/ 0 w 12249150"/>
              <a:gd name="connsiteY0-332" fmla="*/ 6093705 h 9232835"/>
              <a:gd name="connsiteX1-333" fmla="*/ 12230100 w 12249150"/>
              <a:gd name="connsiteY1-334" fmla="*/ 0 h 9232835"/>
              <a:gd name="connsiteX2-335" fmla="*/ 12249150 w 12249150"/>
              <a:gd name="connsiteY2-336" fmla="*/ 1637541 h 9232835"/>
              <a:gd name="connsiteX3-337" fmla="*/ 19050 w 12249150"/>
              <a:gd name="connsiteY3-338" fmla="*/ 9006448 h 9232835"/>
              <a:gd name="connsiteX4-339" fmla="*/ 0 w 12249150"/>
              <a:gd name="connsiteY4-340" fmla="*/ 6093705 h 9232835"/>
              <a:gd name="connsiteX0-341" fmla="*/ 0 w 12230100"/>
              <a:gd name="connsiteY0-342" fmla="*/ 6678539 h 9232835"/>
              <a:gd name="connsiteX1-343" fmla="*/ 12211050 w 12230100"/>
              <a:gd name="connsiteY1-344" fmla="*/ 0 h 9232835"/>
              <a:gd name="connsiteX2-345" fmla="*/ 12230100 w 12230100"/>
              <a:gd name="connsiteY2-346" fmla="*/ 1637541 h 9232835"/>
              <a:gd name="connsiteX3-347" fmla="*/ 0 w 12230100"/>
              <a:gd name="connsiteY3-348" fmla="*/ 9006448 h 9232835"/>
              <a:gd name="connsiteX4-349" fmla="*/ 0 w 12230100"/>
              <a:gd name="connsiteY4-350" fmla="*/ 6678539 h 9232835"/>
              <a:gd name="connsiteX0-351" fmla="*/ 0 w 12230100"/>
              <a:gd name="connsiteY0-352" fmla="*/ 6678539 h 9232835"/>
              <a:gd name="connsiteX1-353" fmla="*/ 12211050 w 12230100"/>
              <a:gd name="connsiteY1-354" fmla="*/ 0 h 9232835"/>
              <a:gd name="connsiteX2-355" fmla="*/ 12230100 w 12230100"/>
              <a:gd name="connsiteY2-356" fmla="*/ 1637541 h 9232835"/>
              <a:gd name="connsiteX3-357" fmla="*/ 0 w 12230100"/>
              <a:gd name="connsiteY3-358" fmla="*/ 9006448 h 9232835"/>
              <a:gd name="connsiteX4-359" fmla="*/ 0 w 12230100"/>
              <a:gd name="connsiteY4-360" fmla="*/ 6678539 h 9232835"/>
              <a:gd name="connsiteX0-361" fmla="*/ 0 w 12230100"/>
              <a:gd name="connsiteY0-362" fmla="*/ 6678539 h 9088815"/>
              <a:gd name="connsiteX1-363" fmla="*/ 12211050 w 12230100"/>
              <a:gd name="connsiteY1-364" fmla="*/ 0 h 9088815"/>
              <a:gd name="connsiteX2-365" fmla="*/ 12230100 w 12230100"/>
              <a:gd name="connsiteY2-366" fmla="*/ 1637541 h 9088815"/>
              <a:gd name="connsiteX3-367" fmla="*/ 0 w 12230100"/>
              <a:gd name="connsiteY3-368" fmla="*/ 9006448 h 9088815"/>
              <a:gd name="connsiteX4-369" fmla="*/ 0 w 12230100"/>
              <a:gd name="connsiteY4-370" fmla="*/ 6678539 h 9088815"/>
              <a:gd name="connsiteX0-371" fmla="*/ 0 w 12230100"/>
              <a:gd name="connsiteY0-372" fmla="*/ 6678539 h 9107978"/>
              <a:gd name="connsiteX1-373" fmla="*/ 12211050 w 12230100"/>
              <a:gd name="connsiteY1-374" fmla="*/ 0 h 9107978"/>
              <a:gd name="connsiteX2-375" fmla="*/ 12230100 w 12230100"/>
              <a:gd name="connsiteY2-376" fmla="*/ 1637541 h 9107978"/>
              <a:gd name="connsiteX3-377" fmla="*/ 0 w 12230100"/>
              <a:gd name="connsiteY3-378" fmla="*/ 9006448 h 9107978"/>
              <a:gd name="connsiteX4-379" fmla="*/ 0 w 12230100"/>
              <a:gd name="connsiteY4-380" fmla="*/ 6678539 h 9107978"/>
              <a:gd name="connsiteX0-381" fmla="*/ 0 w 12230100"/>
              <a:gd name="connsiteY0-382" fmla="*/ 6678539 h 9107978"/>
              <a:gd name="connsiteX1-383" fmla="*/ 12211050 w 12230100"/>
              <a:gd name="connsiteY1-384" fmla="*/ 0 h 9107978"/>
              <a:gd name="connsiteX2-385" fmla="*/ 12230100 w 12230100"/>
              <a:gd name="connsiteY2-386" fmla="*/ 1637541 h 9107978"/>
              <a:gd name="connsiteX3-387" fmla="*/ 0 w 12230100"/>
              <a:gd name="connsiteY3-388" fmla="*/ 9006448 h 9107978"/>
              <a:gd name="connsiteX4-389" fmla="*/ 0 w 12230100"/>
              <a:gd name="connsiteY4-390" fmla="*/ 6678539 h 9107978"/>
              <a:gd name="connsiteX0-391" fmla="*/ 0 w 12230100"/>
              <a:gd name="connsiteY0-392" fmla="*/ 6678539 h 9107978"/>
              <a:gd name="connsiteX1-393" fmla="*/ 12211050 w 12230100"/>
              <a:gd name="connsiteY1-394" fmla="*/ 0 h 9107978"/>
              <a:gd name="connsiteX2-395" fmla="*/ 12230100 w 12230100"/>
              <a:gd name="connsiteY2-396" fmla="*/ 1637541 h 9107978"/>
              <a:gd name="connsiteX3-397" fmla="*/ 0 w 12230100"/>
              <a:gd name="connsiteY3-398" fmla="*/ 9006448 h 9107978"/>
              <a:gd name="connsiteX4-399" fmla="*/ 0 w 12230100"/>
              <a:gd name="connsiteY4-400" fmla="*/ 6678539 h 9107978"/>
              <a:gd name="connsiteX0-401" fmla="*/ 0 w 12230100"/>
              <a:gd name="connsiteY0-402" fmla="*/ 7731239 h 9107978"/>
              <a:gd name="connsiteX1-403" fmla="*/ 12211050 w 12230100"/>
              <a:gd name="connsiteY1-404" fmla="*/ 0 h 9107978"/>
              <a:gd name="connsiteX2-405" fmla="*/ 12230100 w 12230100"/>
              <a:gd name="connsiteY2-406" fmla="*/ 1637541 h 9107978"/>
              <a:gd name="connsiteX3-407" fmla="*/ 0 w 12230100"/>
              <a:gd name="connsiteY3-408" fmla="*/ 9006448 h 9107978"/>
              <a:gd name="connsiteX4-409" fmla="*/ 0 w 12230100"/>
              <a:gd name="connsiteY4-410" fmla="*/ 7731239 h 9107978"/>
              <a:gd name="connsiteX0-411" fmla="*/ 0 w 12230100"/>
              <a:gd name="connsiteY0-412" fmla="*/ 7146405 h 8523144"/>
              <a:gd name="connsiteX1-413" fmla="*/ 12211050 w 12230100"/>
              <a:gd name="connsiteY1-414" fmla="*/ 0 h 8523144"/>
              <a:gd name="connsiteX2-415" fmla="*/ 12230100 w 12230100"/>
              <a:gd name="connsiteY2-416" fmla="*/ 1052707 h 8523144"/>
              <a:gd name="connsiteX3-417" fmla="*/ 0 w 12230100"/>
              <a:gd name="connsiteY3-418" fmla="*/ 8421614 h 8523144"/>
              <a:gd name="connsiteX4-419" fmla="*/ 0 w 12230100"/>
              <a:gd name="connsiteY4-420" fmla="*/ 7146405 h 8523144"/>
              <a:gd name="connsiteX0-421" fmla="*/ 0 w 12230100"/>
              <a:gd name="connsiteY0-422" fmla="*/ 7146405 h 8523144"/>
              <a:gd name="connsiteX1-423" fmla="*/ 12211050 w 12230100"/>
              <a:gd name="connsiteY1-424" fmla="*/ 0 h 8523144"/>
              <a:gd name="connsiteX2-425" fmla="*/ 12230100 w 12230100"/>
              <a:gd name="connsiteY2-426" fmla="*/ 1052707 h 8523144"/>
              <a:gd name="connsiteX3-427" fmla="*/ 0 w 12230100"/>
              <a:gd name="connsiteY3-428" fmla="*/ 8421614 h 8523144"/>
              <a:gd name="connsiteX4-429" fmla="*/ 0 w 12230100"/>
              <a:gd name="connsiteY4-430" fmla="*/ 7146405 h 8523144"/>
              <a:gd name="connsiteX0-431" fmla="*/ 0 w 12230100"/>
              <a:gd name="connsiteY0-432" fmla="*/ 7146405 h 8523144"/>
              <a:gd name="connsiteX1-433" fmla="*/ 12211050 w 12230100"/>
              <a:gd name="connsiteY1-434" fmla="*/ 0 h 8523144"/>
              <a:gd name="connsiteX2-435" fmla="*/ 12230100 w 12230100"/>
              <a:gd name="connsiteY2-436" fmla="*/ 1052707 h 8523144"/>
              <a:gd name="connsiteX3-437" fmla="*/ 0 w 12230100"/>
              <a:gd name="connsiteY3-438" fmla="*/ 8421614 h 8523144"/>
              <a:gd name="connsiteX4-439" fmla="*/ 0 w 12230100"/>
              <a:gd name="connsiteY4-440" fmla="*/ 7146405 h 8523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0100" h="8523144">
                <a:moveTo>
                  <a:pt x="0" y="7146405"/>
                </a:moveTo>
                <a:cubicBezTo>
                  <a:pt x="1625600" y="7576173"/>
                  <a:pt x="8585200" y="8427704"/>
                  <a:pt x="12211050" y="0"/>
                </a:cubicBezTo>
                <a:lnTo>
                  <a:pt x="12230100" y="1052707"/>
                </a:lnTo>
                <a:cubicBezTo>
                  <a:pt x="9550400" y="7953746"/>
                  <a:pt x="2165350" y="8889481"/>
                  <a:pt x="0" y="8421614"/>
                </a:cubicBezTo>
                <a:lnTo>
                  <a:pt x="0" y="7146405"/>
                </a:lnTo>
                <a:close/>
              </a:path>
            </a:pathLst>
          </a:custGeom>
          <a:solidFill>
            <a:srgbClr val="4A494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BCB16"/>
              </a:solidFill>
              <a:effectLst/>
              <a:uLnTx/>
              <a:uFillTx/>
              <a:latin typeface="+mn-lt"/>
              <a:ea typeface="+mn-ea"/>
              <a:cs typeface="+mn-cs"/>
            </a:endParaRPr>
          </a:p>
        </p:txBody>
      </p:sp>
      <p:sp>
        <p:nvSpPr>
          <p:cNvPr id="6148" name="文本框 92"/>
          <p:cNvSpPr txBox="1"/>
          <p:nvPr/>
        </p:nvSpPr>
        <p:spPr>
          <a:xfrm>
            <a:off x="224790" y="213360"/>
            <a:ext cx="10997565" cy="829945"/>
          </a:xfrm>
          <a:prstGeom prst="rect">
            <a:avLst/>
          </a:prstGeom>
          <a:noFill/>
          <a:ln w="9525">
            <a:noFill/>
          </a:ln>
        </p:spPr>
        <p:txBody>
          <a:bodyPr wrap="square" anchor="t" anchorCtr="0">
            <a:spAutoFit/>
          </a:bodyPr>
          <a:lstStyle/>
          <a:p>
            <a:pPr algn="r" defTabSz="1216025">
              <a:lnSpc>
                <a:spcPct val="120000"/>
              </a:lnSpc>
              <a:spcBef>
                <a:spcPct val="20000"/>
              </a:spcBef>
            </a:pPr>
            <a:r>
              <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rPr>
              <a:t>2. PHÂN TÍCH YÊU CẦU CỦA KHÁCH HÀNG</a:t>
            </a:r>
            <a:endParaRPr lang="en-US" altLang="zh-CN" sz="4000" b="1" dirty="0">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6149" name="矩形 19"/>
          <p:cNvSpPr/>
          <p:nvPr/>
        </p:nvSpPr>
        <p:spPr>
          <a:xfrm>
            <a:off x="5145405" y="5178425"/>
            <a:ext cx="6622415" cy="1329055"/>
          </a:xfrm>
          <a:prstGeom prst="rect">
            <a:avLst/>
          </a:prstGeom>
          <a:noFill/>
          <a:ln w="9525">
            <a:noFill/>
          </a:ln>
        </p:spPr>
        <p:txBody>
          <a:bodyPr wrap="square" lIns="0" tIns="0" rIns="0" bIns="0" anchor="t" anchorCtr="0">
            <a:spAutoFit/>
          </a:bodyPr>
          <a:lstStyle/>
          <a:p>
            <a:pPr defTabSz="1216025">
              <a:lnSpc>
                <a:spcPct val="120000"/>
              </a:lnSpc>
              <a:spcBef>
                <a:spcPct val="20000"/>
              </a:spcBef>
            </a:pPr>
            <a:r>
              <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rPr>
              <a:t>Để có thể hiểu rõ mong muốn của khách hàng thì ta cần phân tích những yêu cầu mà khách hàng đưa ra</a:t>
            </a:r>
            <a:endParaRPr lang="en-US" altLang="zh-CN" sz="24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6150" name="矩形 20"/>
          <p:cNvSpPr/>
          <p:nvPr/>
        </p:nvSpPr>
        <p:spPr>
          <a:xfrm>
            <a:off x="4976261" y="4930728"/>
            <a:ext cx="6960035" cy="536622"/>
          </a:xfrm>
          <a:prstGeom prst="rect">
            <a:avLst/>
          </a:prstGeom>
          <a:noFill/>
          <a:ln w="9525">
            <a:noFill/>
          </a:ln>
        </p:spPr>
        <p:txBody>
          <a:bodyPr wrap="square" lIns="0" tIns="0" rIns="0" bIns="0" anchor="t" anchorCtr="0">
            <a:spAutoFit/>
          </a:bodyPr>
          <a:lstStyle/>
          <a:p>
            <a:pPr algn="r" defTabSz="1216025">
              <a:lnSpc>
                <a:spcPct val="120000"/>
              </a:lnSpc>
              <a:spcBef>
                <a:spcPct val="20000"/>
              </a:spcBef>
            </a:pPr>
            <a:r>
              <a:rPr lang="en-US" altLang="zh-CN" sz="3200" b="1" smtClean="0">
                <a:solidFill>
                  <a:srgbClr val="FFFFFF"/>
                </a:solidFill>
                <a:latin typeface="Arial" panose="020B0604020202020204" pitchFamily="34" charset="0"/>
                <a:cs typeface="Arial" panose="020B0604020202020204" pitchFamily="34" charset="0"/>
                <a:sym typeface="Arial" panose="020B0604020202020204" pitchFamily="34" charset="0"/>
              </a:rPr>
              <a:t> </a:t>
            </a:r>
            <a:endParaRPr lang="zh-CN" altLang="en-US" sz="2800" b="1"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sh dir="d"/>
      </p:transition>
    </mc:Choice>
    <mc:Fallback>
      <p:transition spd="med">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2000" fill="hold">
                                          <p:stCondLst>
                                            <p:cond delay="0"/>
                                          </p:stCondLst>
                                        </p:cTn>
                                        <p:tgtEl>
                                          <p:spTgt spid="17"/>
                                        </p:tgtEl>
                                        <p:attrNameLst>
                                          <p:attrName>style.visibility</p:attrName>
                                        </p:attrNameLst>
                                      </p:cBhvr>
                                      <p:to>
                                        <p:strVal val="visible"/>
                                      </p:to>
                                    </p:set>
                                    <p:animEffect transition="in" filter="wipe(right)">
                                      <p:cBhvr>
                                        <p:cTn id="7" dur="2000"/>
                                        <p:tgtEl>
                                          <p:spTgt spid="17"/>
                                        </p:tgtEl>
                                      </p:cBhvr>
                                    </p:animEffect>
                                  </p:childTnLst>
                                </p:cTn>
                              </p:par>
                              <p:par>
                                <p:cTn id="8" presetID="22" presetClass="entr" presetSubtype="1" fill="hold" nodeType="withEffect">
                                  <p:stCondLst>
                                    <p:cond delay="0"/>
                                  </p:stCondLst>
                                  <p:childTnLst>
                                    <p:set>
                                      <p:cBhvr>
                                        <p:cTn id="9" dur="2000" fill="hold">
                                          <p:stCondLst>
                                            <p:cond delay="0"/>
                                          </p:stCondLst>
                                        </p:cTn>
                                        <p:tgtEl>
                                          <p:spTgt spid="6149">
                                            <p:txEl>
                                              <p:pRg st="0" end="0"/>
                                            </p:txEl>
                                          </p:spTgt>
                                        </p:tgtEl>
                                        <p:attrNameLst>
                                          <p:attrName>style.visibility</p:attrName>
                                        </p:attrNameLst>
                                      </p:cBhvr>
                                      <p:to>
                                        <p:strVal val="visible"/>
                                      </p:to>
                                    </p:set>
                                    <p:animEffect transition="in" filter="wipe(up)">
                                      <p:cBhvr>
                                        <p:cTn id="10" dur="20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稻壳儿春秋广告/盗版必究        原创来源：http://chn.docer.com/works?userid=199329941#!/work_time"/>
          <p:cNvSpPr/>
          <p:nvPr/>
        </p:nvSpPr>
        <p:spPr>
          <a:xfrm rot="2700000">
            <a:off x="3851140" y="-3673879"/>
            <a:ext cx="6909795" cy="6909793"/>
          </a:xfrm>
          <a:prstGeom prst="roundRect">
            <a:avLst/>
          </a:prstGeom>
          <a:solidFill>
            <a:srgbClr val="028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9" name="稻壳儿春秋广告/盗版必究        原创来源：http://chn.docer.com/works?userid=199329941#!/work_time"/>
          <p:cNvSpPr/>
          <p:nvPr/>
        </p:nvSpPr>
        <p:spPr>
          <a:xfrm rot="2700000">
            <a:off x="7753438" y="3697885"/>
            <a:ext cx="7486472" cy="7486467"/>
          </a:xfrm>
          <a:prstGeom prst="roundRect">
            <a:avLst/>
          </a:prstGeom>
          <a:solidFill>
            <a:srgbClr val="F67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8" name="稻壳儿春秋广告/盗版必究        原创来源：http://chn.docer.com/works?userid=199329941#!/work_time"/>
          <p:cNvSpPr/>
          <p:nvPr/>
        </p:nvSpPr>
        <p:spPr>
          <a:xfrm rot="2700000">
            <a:off x="3679692" y="-4330467"/>
            <a:ext cx="6909795" cy="69097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19" name="稻壳儿春秋广告/盗版必究        原创来源：http://chn.docer.com/works?userid=199329941#!/work_time"/>
          <p:cNvSpPr/>
          <p:nvPr/>
        </p:nvSpPr>
        <p:spPr>
          <a:xfrm rot="2700000">
            <a:off x="2303731" y="1083168"/>
            <a:ext cx="1142946" cy="1142946"/>
          </a:xfrm>
          <a:prstGeom prst="roundRect">
            <a:avLst/>
          </a:prstGeom>
          <a:solidFill>
            <a:srgbClr val="0B5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0" name="稻壳儿春秋广告/盗版必究        原创来源：http://chn.docer.com/works?userid=199329941#!/work_time"/>
          <p:cNvSpPr txBox="1"/>
          <p:nvPr/>
        </p:nvSpPr>
        <p:spPr>
          <a:xfrm flipH="1">
            <a:off x="695325" y="4961255"/>
            <a:ext cx="671449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defRPr/>
            </a:pPr>
            <a:r>
              <a:rPr lang="en-US" altLang="zh-CN" sz="14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Use Case (Trường hợp sử dụng) là “Một kỹ thuật được dùng trong kỹ thuật phần mềm và hệ thống để nắm bắt yêu cầu chức năng hệ thống. Use Case mô tả sự tương tác đặc trưng giữa người dùng bên ngoài (Actor) và hệ thống.”</a:t>
            </a:r>
            <a:r>
              <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 </a:t>
            </a:r>
            <a:endParaRPr lang="en-US" altLang="zh-CN" sz="9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2" name="稻壳儿春秋广告/盗版必究        原创来源：http://chn.docer.com/works?userid=199329941#!/work_time"/>
          <p:cNvSpPr txBox="1"/>
          <p:nvPr/>
        </p:nvSpPr>
        <p:spPr>
          <a:xfrm flipH="1">
            <a:off x="777240" y="4192905"/>
            <a:ext cx="5426075" cy="706755"/>
          </a:xfrm>
          <a:prstGeom prst="rect">
            <a:avLst/>
          </a:prstGeom>
          <a:noFill/>
        </p:spPr>
        <p:txBody>
          <a:bodyPr wrap="square" rtlCol="0">
            <a:spAutoFit/>
          </a:bodyPr>
          <a:lstStyle/>
          <a:p>
            <a:pPr lvl="0">
              <a:defRPr/>
            </a:pPr>
            <a:r>
              <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rPr>
              <a:t>VẼ SƠ ĐỒ USE CASE</a:t>
            </a:r>
            <a:endParaRPr lang="en-US" altLang="zh-CN" sz="4000" dirty="0">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3" name="稻壳儿春秋广告/盗版必究        原创来源：http://chn.docer.com/works?userid=199329941#!/work_time"/>
          <p:cNvSpPr txBox="1"/>
          <p:nvPr/>
        </p:nvSpPr>
        <p:spPr>
          <a:xfrm flipH="1">
            <a:off x="563245" y="3233179"/>
            <a:ext cx="2778958" cy="706755"/>
          </a:xfrm>
          <a:prstGeom prst="rect">
            <a:avLst/>
          </a:prstGeom>
          <a:noFill/>
        </p:spPr>
        <p:txBody>
          <a:bodyPr wrap="square" rtlCol="0">
            <a:spAutoFit/>
          </a:bodyPr>
          <a:lstStyle/>
          <a:p>
            <a:pPr lvl="0">
              <a:defRPr/>
            </a:pPr>
            <a:endParaRPr lang="en-US" altLang="zh-CN" sz="4000" dirty="0">
              <a:solidFill>
                <a:srgbClr val="F67654"/>
              </a:solidFill>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
        <p:nvSpPr>
          <p:cNvPr id="24" name="稻壳儿春秋广告/盗版必究        原创来源：http://chn.docer.com/works?userid=199329941#!/work_time"/>
          <p:cNvSpPr/>
          <p:nvPr/>
        </p:nvSpPr>
        <p:spPr>
          <a:xfrm rot="2700000">
            <a:off x="6678765" y="-1687006"/>
            <a:ext cx="3374012" cy="3374012"/>
          </a:xfrm>
          <a:prstGeom prst="roundRect">
            <a:avLst/>
          </a:prstGeom>
          <a:solidFill>
            <a:srgbClr val="2A2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roid Sans Fallback" panose="020B0502000000000001" pitchFamily="50"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cBhvr>
                                    </p:anim>
                                  </p:childTnLst>
                                </p:cTn>
                              </p:par>
                              <p:par>
                                <p:cTn id="8" presetID="24"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to="" calcmode="lin" valueType="num">
                                      <p:cBhvr>
                                        <p:cTn id="10" dur="1" fill="hold"/>
                                        <p:tgtEl>
                                          <p:spTgt spid="24"/>
                                        </p:tgtEl>
                                      </p:cBhvr>
                                    </p:anim>
                                  </p:childTnLst>
                                </p:cTn>
                              </p:par>
                              <p:par>
                                <p:cTn id="11" presetID="24"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anim to="" calcmode="lin" valueType="num">
                                      <p:cBhvr>
                                        <p:cTn id="13" dur="1" fill="hold"/>
                                        <p:tgtEl>
                                          <p:spTgt spid="24"/>
                                        </p:tgtEl>
                                      </p:cBhvr>
                                    </p:anim>
                                  </p:childTnLst>
                                </p:cTn>
                              </p:par>
                              <p:par>
                                <p:cTn id="14" presetID="2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edge">
                                      <p:cBhvr>
                                        <p:cTn id="16" dur="20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22"/>
                                        </p:tgtEl>
                                        <p:attrNameLst>
                                          <p:attrName>style.color</p:attrName>
                                        </p:attrNameLst>
                                      </p:cBhvr>
                                      <p:to>
                                        <p:clrVal>
                                          <a:srgbClr val="07A725"/>
                                        </p:clrVal>
                                      </p:to>
                                    </p:set>
                                    <p:set>
                                      <p:cBhvr>
                                        <p:cTn id="22" dur="500" fill="hold"/>
                                        <p:tgtEl>
                                          <p:spTgt spid="22"/>
                                        </p:tgtEl>
                                        <p:attrNameLst>
                                          <p:attrName>fillcolor</p:attrName>
                                        </p:attrNameLst>
                                      </p:cBhvr>
                                      <p:to>
                                        <p:clrVal>
                                          <a:srgbClr val="07A725"/>
                                        </p:clrVal>
                                      </p:to>
                                    </p:set>
                                    <p:set>
                                      <p:cBhvr>
                                        <p:cTn id="2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bldLvl="0" animBg="1"/>
      <p:bldP spid="22" grpId="0"/>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215"/>
            <a:ext cx="12192000" cy="6927215"/>
          </a:xfrm>
          <a:prstGeom prst="rect">
            <a:avLst/>
          </a:prstGeom>
        </p:spPr>
      </p:pic>
      <p:cxnSp>
        <p:nvCxnSpPr>
          <p:cNvPr id="11" name="Straight Connector 10"/>
          <p:cNvCxnSpPr/>
          <p:nvPr/>
        </p:nvCxnSpPr>
        <p:spPr>
          <a:xfrm>
            <a:off x="588010" y="33464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094855" y="6537325"/>
            <a:ext cx="4858385" cy="20320"/>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6890" y="334645"/>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943080" y="4620260"/>
            <a:ext cx="10160" cy="1917065"/>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021" y="0"/>
            <a:ext cx="8735158"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dir="r"/>
      </p:transition>
    </mc:Choice>
    <mc:Fallback>
      <p:transition spd="med">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6073</Words>
  <Application>WPS Presentation</Application>
  <PresentationFormat>Widescreen</PresentationFormat>
  <Paragraphs>339</Paragraphs>
  <Slides>43</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Arial</vt:lpstr>
      <vt:lpstr>SimSun</vt:lpstr>
      <vt:lpstr>Wingdings</vt:lpstr>
      <vt:lpstr>Calibri</vt:lpstr>
      <vt:lpstr>Arial Unicode MS</vt:lpstr>
      <vt:lpstr>Times New Roman</vt:lpstr>
      <vt:lpstr>Droid Sans Fallback</vt:lpstr>
      <vt:lpstr>Yu Gothic UI</vt:lpstr>
      <vt:lpstr>Microsoft YaHei</vt:lpstr>
      <vt:lpstr>Calibri Light</vt:lpstr>
      <vt:lpstr>Arial (Body)</vt:lpstr>
      <vt:lpstr>Wingdings</vt:lpstr>
      <vt:lpstr>Calibri</vt:lpstr>
      <vt:lpstr>Office 主题</vt:lpstr>
      <vt:lpstr>PowerPoint 演示文稿</vt:lpstr>
      <vt:lpstr>PowerPoint 演示文稿</vt:lpstr>
      <vt:lpstr>CONTENT</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THIẾT LẬP CƠ SỞ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Admin</cp:lastModifiedBy>
  <cp:revision>222</cp:revision>
  <dcterms:created xsi:type="dcterms:W3CDTF">2016-01-04T13:36:00Z</dcterms:created>
  <dcterms:modified xsi:type="dcterms:W3CDTF">2023-05-21T08:35:20Z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y fmtid="{D5CDD505-2E9C-101B-9397-08002B2CF9AE}" pid="3" name="ICV">
    <vt:lpwstr>4688F3BB3C3C46E5BA57685F8FFA6D39</vt:lpwstr>
  </property>
</Properties>
</file>